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notesMasterIdLst>
    <p:notesMasterId r:id="rId30"/>
  </p:notesMasterIdLst>
  <p:handoutMasterIdLst>
    <p:handoutMasterId r:id="rId31"/>
  </p:handoutMasterIdLst>
  <p:sldIdLst>
    <p:sldId id="393" r:id="rId2"/>
    <p:sldId id="256" r:id="rId3"/>
    <p:sldId id="407" r:id="rId4"/>
    <p:sldId id="408" r:id="rId5"/>
    <p:sldId id="409" r:id="rId6"/>
    <p:sldId id="411" r:id="rId7"/>
    <p:sldId id="410" r:id="rId8"/>
    <p:sldId id="412" r:id="rId9"/>
    <p:sldId id="413" r:id="rId10"/>
    <p:sldId id="414" r:id="rId11"/>
    <p:sldId id="415" r:id="rId12"/>
    <p:sldId id="416" r:id="rId13"/>
    <p:sldId id="417" r:id="rId14"/>
    <p:sldId id="679" r:id="rId15"/>
    <p:sldId id="675" r:id="rId16"/>
    <p:sldId id="653" r:id="rId17"/>
    <p:sldId id="660" r:id="rId18"/>
    <p:sldId id="661" r:id="rId19"/>
    <p:sldId id="673" r:id="rId20"/>
    <p:sldId id="662" r:id="rId21"/>
    <p:sldId id="663" r:id="rId22"/>
    <p:sldId id="678" r:id="rId23"/>
    <p:sldId id="668" r:id="rId24"/>
    <p:sldId id="670" r:id="rId25"/>
    <p:sldId id="669" r:id="rId26"/>
    <p:sldId id="671" r:id="rId27"/>
    <p:sldId id="672" r:id="rId28"/>
    <p:sldId id="666" r:id="rId29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37"/>
    <p:restoredTop sz="67202" autoAdjust="0"/>
  </p:normalViewPr>
  <p:slideViewPr>
    <p:cSldViewPr>
      <p:cViewPr varScale="1">
        <p:scale>
          <a:sx n="139" d="100"/>
          <a:sy n="139" d="100"/>
        </p:scale>
        <p:origin x="2736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DE64E6-A954-E949-8FB5-286ABB9C3224}" type="datetimeFigureOut">
              <a:rPr lang="en-US" smtClean="0"/>
              <a:t>9/24/18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9A22D-AAAA-2248-A5BC-62C709E3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4925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FC062BE1-9E58-E44B-AEF2-88288090696B}" type="datetimeFigureOut">
              <a:rPr lang="en-US"/>
              <a:pPr>
                <a:defRPr/>
              </a:pPr>
              <a:t>9/24/18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E125A137-AA7B-6040-BEE2-8CA520FC8C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483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Unix-like" TargetMode="External"/><Relationship Id="rId13" Type="http://schemas.openxmlformats.org/officeDocument/2006/relationships/hyperlink" Target="https://en.wikipedia.org/wiki/Mac_OS_X" TargetMode="External"/><Relationship Id="rId18" Type="http://schemas.openxmlformats.org/officeDocument/2006/relationships/hyperlink" Target="https://en.wikipedia.org/wiki/Third-party_developer" TargetMode="External"/><Relationship Id="rId3" Type="http://schemas.openxmlformats.org/officeDocument/2006/relationships/hyperlink" Target="https://en.wikipedia.org/wiki/Execution_model" TargetMode="External"/><Relationship Id="rId7" Type="http://schemas.openxmlformats.org/officeDocument/2006/relationships/hyperlink" Target="https://en.wikipedia.org/wiki/IEEE" TargetMode="External"/><Relationship Id="rId12" Type="http://schemas.openxmlformats.org/officeDocument/2006/relationships/hyperlink" Target="https://en.wikipedia.org/wiki/Linux" TargetMode="External"/><Relationship Id="rId17" Type="http://schemas.openxmlformats.org/officeDocument/2006/relationships/hyperlink" Target="https://en.wikipedia.org/wiki/Windows_Services_for_UNIX" TargetMode="External"/><Relationship Id="rId2" Type="http://schemas.openxmlformats.org/officeDocument/2006/relationships/slide" Target="../slides/slide23.xml"/><Relationship Id="rId16" Type="http://schemas.openxmlformats.org/officeDocument/2006/relationships/hyperlink" Target="https://en.wikipedia.org/wiki/Microsoft_Windows" TargetMode="External"/><Relationship Id="rId20" Type="http://schemas.openxmlformats.org/officeDocument/2006/relationships/hyperlink" Target="https://en.wikipedia.org/wiki/Windows_API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POSIX" TargetMode="External"/><Relationship Id="rId11" Type="http://schemas.openxmlformats.org/officeDocument/2006/relationships/hyperlink" Target="https://en.wikipedia.org/wiki/OpenBSD" TargetMode="External"/><Relationship Id="rId5" Type="http://schemas.openxmlformats.org/officeDocument/2006/relationships/hyperlink" Target="https://en.wikipedia.org/wiki/Application_programming_interface" TargetMode="External"/><Relationship Id="rId15" Type="http://schemas.openxmlformats.org/officeDocument/2006/relationships/hyperlink" Target="https://en.wikipedia.org/wiki/DR-DOS" TargetMode="External"/><Relationship Id="rId10" Type="http://schemas.openxmlformats.org/officeDocument/2006/relationships/hyperlink" Target="https://en.wikipedia.org/wiki/NetBSD" TargetMode="External"/><Relationship Id="rId19" Type="http://schemas.openxmlformats.org/officeDocument/2006/relationships/hyperlink" Target="https://en.wikipedia.org/wiki/POSIX_Threads#cite_note-1" TargetMode="External"/><Relationship Id="rId4" Type="http://schemas.openxmlformats.org/officeDocument/2006/relationships/hyperlink" Target="https://en.wikipedia.org/wiki/Thread_(computing)" TargetMode="External"/><Relationship Id="rId9" Type="http://schemas.openxmlformats.org/officeDocument/2006/relationships/hyperlink" Target="https://en.wikipedia.org/wiki/FreeBSD" TargetMode="External"/><Relationship Id="rId14" Type="http://schemas.openxmlformats.org/officeDocument/2006/relationships/hyperlink" Target="https://en.wikipedia.org/wiki/Solaris_(operating_system)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Unix-like" TargetMode="External"/><Relationship Id="rId13" Type="http://schemas.openxmlformats.org/officeDocument/2006/relationships/hyperlink" Target="https://en.wikipedia.org/wiki/Mac_OS_X" TargetMode="External"/><Relationship Id="rId18" Type="http://schemas.openxmlformats.org/officeDocument/2006/relationships/hyperlink" Target="https://en.wikipedia.org/wiki/Third-party_developer" TargetMode="External"/><Relationship Id="rId3" Type="http://schemas.openxmlformats.org/officeDocument/2006/relationships/hyperlink" Target="https://en.wikipedia.org/wiki/Execution_model" TargetMode="External"/><Relationship Id="rId7" Type="http://schemas.openxmlformats.org/officeDocument/2006/relationships/hyperlink" Target="https://en.wikipedia.org/wiki/IEEE" TargetMode="External"/><Relationship Id="rId12" Type="http://schemas.openxmlformats.org/officeDocument/2006/relationships/hyperlink" Target="https://en.wikipedia.org/wiki/Linux" TargetMode="External"/><Relationship Id="rId17" Type="http://schemas.openxmlformats.org/officeDocument/2006/relationships/hyperlink" Target="https://en.wikipedia.org/wiki/Windows_Services_for_UNIX" TargetMode="External"/><Relationship Id="rId2" Type="http://schemas.openxmlformats.org/officeDocument/2006/relationships/slide" Target="../slides/slide25.xml"/><Relationship Id="rId16" Type="http://schemas.openxmlformats.org/officeDocument/2006/relationships/hyperlink" Target="https://en.wikipedia.org/wiki/Microsoft_Windows" TargetMode="External"/><Relationship Id="rId20" Type="http://schemas.openxmlformats.org/officeDocument/2006/relationships/hyperlink" Target="https://en.wikipedia.org/wiki/Windows_API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POSIX" TargetMode="External"/><Relationship Id="rId11" Type="http://schemas.openxmlformats.org/officeDocument/2006/relationships/hyperlink" Target="https://en.wikipedia.org/wiki/OpenBSD" TargetMode="External"/><Relationship Id="rId5" Type="http://schemas.openxmlformats.org/officeDocument/2006/relationships/hyperlink" Target="https://en.wikipedia.org/wiki/Application_programming_interface" TargetMode="External"/><Relationship Id="rId15" Type="http://schemas.openxmlformats.org/officeDocument/2006/relationships/hyperlink" Target="https://en.wikipedia.org/wiki/DR-DOS" TargetMode="External"/><Relationship Id="rId10" Type="http://schemas.openxmlformats.org/officeDocument/2006/relationships/hyperlink" Target="https://en.wikipedia.org/wiki/NetBSD" TargetMode="External"/><Relationship Id="rId19" Type="http://schemas.openxmlformats.org/officeDocument/2006/relationships/hyperlink" Target="https://en.wikipedia.org/wiki/POSIX_Threads#cite_note-1" TargetMode="External"/><Relationship Id="rId4" Type="http://schemas.openxmlformats.org/officeDocument/2006/relationships/hyperlink" Target="https://en.wikipedia.org/wiki/Thread_(computing)" TargetMode="External"/><Relationship Id="rId9" Type="http://schemas.openxmlformats.org/officeDocument/2006/relationships/hyperlink" Target="https://en.wikipedia.org/wiki/FreeBSD" TargetMode="External"/><Relationship Id="rId14" Type="http://schemas.openxmlformats.org/officeDocument/2006/relationships/hyperlink" Target="https://en.wikipedia.org/wiki/Solaris_(operating_system)" TargetMode="External"/></Relationships>
</file>

<file path=ppt/notesSlides/_rels/notes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Unix-like" TargetMode="External"/><Relationship Id="rId13" Type="http://schemas.openxmlformats.org/officeDocument/2006/relationships/hyperlink" Target="https://en.wikipedia.org/wiki/Mac_OS_X" TargetMode="External"/><Relationship Id="rId18" Type="http://schemas.openxmlformats.org/officeDocument/2006/relationships/hyperlink" Target="https://en.wikipedia.org/wiki/Third-party_developer" TargetMode="External"/><Relationship Id="rId3" Type="http://schemas.openxmlformats.org/officeDocument/2006/relationships/hyperlink" Target="https://en.wikipedia.org/wiki/Execution_model" TargetMode="External"/><Relationship Id="rId7" Type="http://schemas.openxmlformats.org/officeDocument/2006/relationships/hyperlink" Target="https://en.wikipedia.org/wiki/IEEE" TargetMode="External"/><Relationship Id="rId12" Type="http://schemas.openxmlformats.org/officeDocument/2006/relationships/hyperlink" Target="https://en.wikipedia.org/wiki/Linux" TargetMode="External"/><Relationship Id="rId17" Type="http://schemas.openxmlformats.org/officeDocument/2006/relationships/hyperlink" Target="https://en.wikipedia.org/wiki/Windows_Services_for_UNIX" TargetMode="External"/><Relationship Id="rId2" Type="http://schemas.openxmlformats.org/officeDocument/2006/relationships/slide" Target="../slides/slide26.xml"/><Relationship Id="rId16" Type="http://schemas.openxmlformats.org/officeDocument/2006/relationships/hyperlink" Target="https://en.wikipedia.org/wiki/Microsoft_Windows" TargetMode="External"/><Relationship Id="rId20" Type="http://schemas.openxmlformats.org/officeDocument/2006/relationships/hyperlink" Target="https://en.wikipedia.org/wiki/Windows_API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POSIX" TargetMode="External"/><Relationship Id="rId11" Type="http://schemas.openxmlformats.org/officeDocument/2006/relationships/hyperlink" Target="https://en.wikipedia.org/wiki/OpenBSD" TargetMode="External"/><Relationship Id="rId5" Type="http://schemas.openxmlformats.org/officeDocument/2006/relationships/hyperlink" Target="https://en.wikipedia.org/wiki/Application_programming_interface" TargetMode="External"/><Relationship Id="rId15" Type="http://schemas.openxmlformats.org/officeDocument/2006/relationships/hyperlink" Target="https://en.wikipedia.org/wiki/DR-DOS" TargetMode="External"/><Relationship Id="rId10" Type="http://schemas.openxmlformats.org/officeDocument/2006/relationships/hyperlink" Target="https://en.wikipedia.org/wiki/NetBSD" TargetMode="External"/><Relationship Id="rId19" Type="http://schemas.openxmlformats.org/officeDocument/2006/relationships/hyperlink" Target="https://en.wikipedia.org/wiki/POSIX_Threads#cite_note-1" TargetMode="External"/><Relationship Id="rId4" Type="http://schemas.openxmlformats.org/officeDocument/2006/relationships/hyperlink" Target="https://en.wikipedia.org/wiki/Thread_(computing)" TargetMode="External"/><Relationship Id="rId9" Type="http://schemas.openxmlformats.org/officeDocument/2006/relationships/hyperlink" Target="https://en.wikipedia.org/wiki/FreeBSD" TargetMode="External"/><Relationship Id="rId14" Type="http://schemas.openxmlformats.org/officeDocument/2006/relationships/hyperlink" Target="https://en.wikipedia.org/wiki/Solaris_(operating_system)" TargetMode="External"/></Relationships>
</file>

<file path=ppt/notesSlides/_rels/notes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Unix-like" TargetMode="External"/><Relationship Id="rId13" Type="http://schemas.openxmlformats.org/officeDocument/2006/relationships/hyperlink" Target="https://en.wikipedia.org/wiki/Mac_OS_X" TargetMode="External"/><Relationship Id="rId18" Type="http://schemas.openxmlformats.org/officeDocument/2006/relationships/hyperlink" Target="https://en.wikipedia.org/wiki/Third-party_developer" TargetMode="External"/><Relationship Id="rId3" Type="http://schemas.openxmlformats.org/officeDocument/2006/relationships/hyperlink" Target="https://en.wikipedia.org/wiki/Execution_model" TargetMode="External"/><Relationship Id="rId7" Type="http://schemas.openxmlformats.org/officeDocument/2006/relationships/hyperlink" Target="https://en.wikipedia.org/wiki/IEEE" TargetMode="External"/><Relationship Id="rId12" Type="http://schemas.openxmlformats.org/officeDocument/2006/relationships/hyperlink" Target="https://en.wikipedia.org/wiki/Linux" TargetMode="External"/><Relationship Id="rId17" Type="http://schemas.openxmlformats.org/officeDocument/2006/relationships/hyperlink" Target="https://en.wikipedia.org/wiki/Windows_Services_for_UNIX" TargetMode="External"/><Relationship Id="rId2" Type="http://schemas.openxmlformats.org/officeDocument/2006/relationships/slide" Target="../slides/slide27.xml"/><Relationship Id="rId16" Type="http://schemas.openxmlformats.org/officeDocument/2006/relationships/hyperlink" Target="https://en.wikipedia.org/wiki/Microsoft_Windows" TargetMode="External"/><Relationship Id="rId20" Type="http://schemas.openxmlformats.org/officeDocument/2006/relationships/hyperlink" Target="https://en.wikipedia.org/wiki/Windows_API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POSIX" TargetMode="External"/><Relationship Id="rId11" Type="http://schemas.openxmlformats.org/officeDocument/2006/relationships/hyperlink" Target="https://en.wikipedia.org/wiki/OpenBSD" TargetMode="External"/><Relationship Id="rId5" Type="http://schemas.openxmlformats.org/officeDocument/2006/relationships/hyperlink" Target="https://en.wikipedia.org/wiki/Application_programming_interface" TargetMode="External"/><Relationship Id="rId15" Type="http://schemas.openxmlformats.org/officeDocument/2006/relationships/hyperlink" Target="https://en.wikipedia.org/wiki/DR-DOS" TargetMode="External"/><Relationship Id="rId10" Type="http://schemas.openxmlformats.org/officeDocument/2006/relationships/hyperlink" Target="https://en.wikipedia.org/wiki/NetBSD" TargetMode="External"/><Relationship Id="rId19" Type="http://schemas.openxmlformats.org/officeDocument/2006/relationships/hyperlink" Target="https://en.wikipedia.org/wiki/POSIX_Threads#cite_note-1" TargetMode="External"/><Relationship Id="rId4" Type="http://schemas.openxmlformats.org/officeDocument/2006/relationships/hyperlink" Target="https://en.wikipedia.org/wiki/Thread_(computing)" TargetMode="External"/><Relationship Id="rId9" Type="http://schemas.openxmlformats.org/officeDocument/2006/relationships/hyperlink" Target="https://en.wikipedia.org/wiki/FreeBSD" TargetMode="External"/><Relationship Id="rId14" Type="http://schemas.openxmlformats.org/officeDocument/2006/relationships/hyperlink" Target="https://en.wikipedia.org/wiki/Solaris_(operating_system)" TargetMode="Externa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63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dirty="0"/>
              <a:t>cv</a:t>
            </a:r>
            <a:r>
              <a:rPr lang="en-US" baseline="0" dirty="0"/>
              <a:t> shouldn’t be NULL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baseline="0" dirty="0"/>
              <a:t>lock shouldn’t be NULL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981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892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</a:t>
            </a:r>
            <a:r>
              <a:rPr lang="en-US" dirty="0" err="1"/>
              <a:t>lock_acqure</a:t>
            </a:r>
            <a:r>
              <a:rPr lang="en-US" baseline="0" dirty="0"/>
              <a:t> and </a:t>
            </a:r>
            <a:r>
              <a:rPr lang="en-US" baseline="0" dirty="0" err="1"/>
              <a:t>lock_release</a:t>
            </a:r>
            <a:r>
              <a:rPr lang="en-US" baseline="0" dirty="0"/>
              <a:t> are a pair?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945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38" tIns="44425" rIns="90438" bIns="44425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Spring’17: </a:t>
            </a:r>
          </a:p>
          <a:p>
            <a:r>
              <a:rPr lang="en-US" dirty="0"/>
              <a:t>Slides 1-5:</a:t>
            </a:r>
            <a:r>
              <a:rPr lang="en-US" baseline="0" dirty="0"/>
              <a:t> 25 Minutes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>
                <a:latin typeface="Calibri" charset="0"/>
                <a:ea typeface="SimSun" charset="0"/>
                <a:cs typeface="SimSun" charset="0"/>
              </a:rPr>
              <a:t>Slides 6-13: 25 Minutes</a:t>
            </a:r>
            <a:endParaRPr lang="en-US" altLang="zh-CN" baseline="0" dirty="0">
              <a:latin typeface="Calibri" charset="0"/>
              <a:ea typeface="SimSun" charset="0"/>
              <a:cs typeface="SimSun" charset="0"/>
            </a:endParaRPr>
          </a:p>
        </p:txBody>
      </p:sp>
      <p:sp>
        <p:nvSpPr>
          <p:cNvPr id="7170" name="Rectangle 3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2588" y="685800"/>
            <a:ext cx="6096000" cy="3429000"/>
          </a:xfrm>
          <a:noFill/>
          <a:ln cap="flat">
            <a:solidFill>
              <a:schemeClr val="tx1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12057529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8B5E1933-E9B0-784E-9C0D-3F3A84A264C9}" type="slidenum">
              <a:rPr lang="en-US">
                <a:latin typeface="Times New Roman" charset="0"/>
              </a:rPr>
              <a:pPr/>
              <a:t>15</a:t>
            </a:fld>
            <a:endParaRPr lang="en-US">
              <a:latin typeface="Times New Roman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47500" lnSpcReduction="20000"/>
          </a:bodyPr>
          <a:lstStyle/>
          <a:p>
            <a:r>
              <a:rPr lang="en-US" sz="3400" dirty="0">
                <a:ea typeface="MS PGothic" charset="0"/>
              </a:rPr>
              <a:t>A data set is shared among a number of concurrent processes</a:t>
            </a:r>
          </a:p>
          <a:p>
            <a:pPr lvl="1"/>
            <a:r>
              <a:rPr lang="en-US" sz="3400" dirty="0">
                <a:ea typeface="MS PGothic" charset="0"/>
              </a:rPr>
              <a:t>Readers – only read the data set; they do </a:t>
            </a:r>
            <a:r>
              <a:rPr lang="en-US" sz="3400" b="1" i="1" dirty="0">
                <a:ea typeface="MS PGothic" charset="0"/>
              </a:rPr>
              <a:t>not</a:t>
            </a:r>
            <a:r>
              <a:rPr lang="en-US" sz="3400" b="1" dirty="0">
                <a:ea typeface="MS PGothic" charset="0"/>
              </a:rPr>
              <a:t> </a:t>
            </a:r>
            <a:r>
              <a:rPr lang="en-US" sz="3400" dirty="0">
                <a:ea typeface="MS PGothic" charset="0"/>
              </a:rPr>
              <a:t>perform any updates</a:t>
            </a:r>
          </a:p>
          <a:p>
            <a:pPr lvl="1"/>
            <a:r>
              <a:rPr lang="en-US" sz="3400" dirty="0">
                <a:ea typeface="MS PGothic" charset="0"/>
              </a:rPr>
              <a:t>Writers   – can both read and write</a:t>
            </a:r>
          </a:p>
          <a:p>
            <a:r>
              <a:rPr lang="en-US" sz="3400" dirty="0">
                <a:ea typeface="MS PGothic" charset="0"/>
              </a:rPr>
              <a:t>Problem – allow multiple readers to read at the same time</a:t>
            </a:r>
          </a:p>
          <a:p>
            <a:pPr lvl="1"/>
            <a:r>
              <a:rPr lang="en-US" sz="3400" dirty="0">
                <a:ea typeface="MS PGothic" charset="0"/>
              </a:rPr>
              <a:t>Only one single writer can access the shared data at the same time</a:t>
            </a:r>
          </a:p>
          <a:p>
            <a:r>
              <a:rPr lang="en-US" sz="3400" dirty="0">
                <a:ea typeface="MS PGothic" charset="0"/>
              </a:rPr>
              <a:t>Several variations of how readers and writers are considered  – all involve some form of priorities</a:t>
            </a:r>
          </a:p>
          <a:p>
            <a:r>
              <a:rPr lang="en-US" sz="3400" dirty="0">
                <a:ea typeface="MS PGothic" charset="0"/>
              </a:rPr>
              <a:t>Shared Data</a:t>
            </a:r>
          </a:p>
          <a:p>
            <a:pPr lvl="1"/>
            <a:r>
              <a:rPr lang="en-US" sz="3400" dirty="0">
                <a:ea typeface="MS PGothic" charset="0"/>
              </a:rPr>
              <a:t>Data set</a:t>
            </a:r>
          </a:p>
          <a:p>
            <a:pPr lvl="1"/>
            <a:r>
              <a:rPr lang="en-US" sz="3400" dirty="0">
                <a:ea typeface="MS PGothic" charset="0"/>
              </a:rPr>
              <a:t>Semaphore</a:t>
            </a:r>
            <a:r>
              <a:rPr lang="en-US" sz="3400" b="1" dirty="0">
                <a:solidFill>
                  <a:srgbClr val="000000"/>
                </a:solidFill>
                <a:ea typeface="MS PGothic" charset="0"/>
              </a:rPr>
              <a:t> </a:t>
            </a:r>
            <a:r>
              <a:rPr lang="en-US" sz="3400" b="1" dirty="0" err="1">
                <a:solidFill>
                  <a:srgbClr val="000000"/>
                </a:solidFill>
                <a:ea typeface="MS PGothic" charset="0"/>
              </a:rPr>
              <a:t>rw_mutex</a:t>
            </a:r>
            <a:r>
              <a:rPr lang="en-US" sz="3400" b="1" dirty="0">
                <a:solidFill>
                  <a:srgbClr val="000000"/>
                </a:solidFill>
                <a:ea typeface="MS PGothic" charset="0"/>
              </a:rPr>
              <a:t> </a:t>
            </a:r>
            <a:r>
              <a:rPr lang="en-US" sz="3400" dirty="0">
                <a:ea typeface="MS PGothic" charset="0"/>
              </a:rPr>
              <a:t>initialized to 1</a:t>
            </a:r>
          </a:p>
          <a:p>
            <a:pPr lvl="1"/>
            <a:r>
              <a:rPr lang="en-US" sz="3400" dirty="0">
                <a:ea typeface="MS PGothic" charset="0"/>
              </a:rPr>
              <a:t>Semaphore </a:t>
            </a:r>
            <a:r>
              <a:rPr lang="en-US" sz="3400" b="1" dirty="0" err="1">
                <a:solidFill>
                  <a:srgbClr val="000000"/>
                </a:solidFill>
                <a:ea typeface="MS PGothic" charset="0"/>
              </a:rPr>
              <a:t>mutex</a:t>
            </a:r>
            <a:r>
              <a:rPr lang="en-US" sz="3400" b="1" dirty="0">
                <a:solidFill>
                  <a:srgbClr val="000000"/>
                </a:solidFill>
                <a:ea typeface="MS PGothic" charset="0"/>
              </a:rPr>
              <a:t> </a:t>
            </a:r>
            <a:r>
              <a:rPr lang="en-US" sz="3400" dirty="0">
                <a:ea typeface="MS PGothic" charset="0"/>
              </a:rPr>
              <a:t>initialized to 1</a:t>
            </a:r>
          </a:p>
          <a:p>
            <a:pPr lvl="1"/>
            <a:r>
              <a:rPr lang="en-US" sz="3400" dirty="0">
                <a:ea typeface="MS PGothic" charset="0"/>
              </a:rPr>
              <a:t>Integer </a:t>
            </a:r>
            <a:r>
              <a:rPr lang="en-US" sz="3400" b="1" dirty="0" err="1">
                <a:solidFill>
                  <a:srgbClr val="000000"/>
                </a:solidFill>
                <a:ea typeface="MS PGothic" charset="0"/>
              </a:rPr>
              <a:t>read_count</a:t>
            </a:r>
            <a:r>
              <a:rPr lang="en-US" sz="3400" dirty="0">
                <a:ea typeface="MS PGothic" charset="0"/>
              </a:rPr>
              <a:t> initialized to 0</a:t>
            </a:r>
            <a:endParaRPr lang="en-US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29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a typeface="MS PGothic" charset="0"/>
              </a:rPr>
              <a:t>Problem is solved on some systems by kernel providing reader-writer locks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25A137-AA7B-6040-BEE2-8CA520FC8CED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561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5308FC48-935C-DA43-98E1-B1BE32B226D4}" type="slidenum">
              <a:rPr lang="en-US">
                <a:latin typeface="Times New Roman" charset="0"/>
              </a:rPr>
              <a:pPr/>
              <a:t>17</a:t>
            </a:fld>
            <a:endParaRPr lang="en-US">
              <a:latin typeface="Times New Roman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tabLst>
                <a:tab pos="1365250" algn="l"/>
                <a:tab pos="1538288" algn="l"/>
              </a:tabLst>
            </a:pPr>
            <a:r>
              <a:rPr lang="en-US" sz="2000" dirty="0">
                <a:ea typeface="MS PGothic" charset="0"/>
              </a:rPr>
              <a:t>Philosophers spend their lives alternating thinking and eating</a:t>
            </a:r>
          </a:p>
          <a:p>
            <a:pPr>
              <a:tabLst>
                <a:tab pos="1365250" algn="l"/>
                <a:tab pos="1538288" algn="l"/>
              </a:tabLst>
            </a:pPr>
            <a:r>
              <a:rPr lang="en-US" sz="2000" dirty="0">
                <a:ea typeface="MS PGothic" charset="0"/>
              </a:rPr>
              <a:t>Don’</a:t>
            </a:r>
            <a:r>
              <a:rPr lang="en-US" altLang="ja-JP" sz="2000" dirty="0">
                <a:ea typeface="MS PGothic" charset="0"/>
              </a:rPr>
              <a:t>t interact with their neighbors, occasionally try to pick up 2 chopsticks (one at a time) to eat from bowl</a:t>
            </a:r>
          </a:p>
          <a:p>
            <a:pPr lvl="1">
              <a:tabLst>
                <a:tab pos="1365250" algn="l"/>
                <a:tab pos="1538288" algn="l"/>
              </a:tabLst>
            </a:pPr>
            <a:r>
              <a:rPr lang="en-US" sz="2000" dirty="0">
                <a:ea typeface="MS PGothic" charset="0"/>
              </a:rPr>
              <a:t>Need both to eat, then release both when done</a:t>
            </a:r>
          </a:p>
          <a:p>
            <a:pPr>
              <a:tabLst>
                <a:tab pos="1365250" algn="l"/>
                <a:tab pos="1538288" algn="l"/>
              </a:tabLst>
            </a:pPr>
            <a:r>
              <a:rPr lang="en-US" sz="2000" dirty="0">
                <a:ea typeface="MS PGothic" charset="0"/>
              </a:rPr>
              <a:t>In the case of 5 philosophers</a:t>
            </a:r>
          </a:p>
          <a:p>
            <a:pPr lvl="1">
              <a:tabLst>
                <a:tab pos="1365250" algn="l"/>
                <a:tab pos="1538288" algn="l"/>
              </a:tabLst>
            </a:pPr>
            <a:r>
              <a:rPr lang="en-US" sz="2000" dirty="0">
                <a:ea typeface="MS PGothic" charset="0"/>
              </a:rPr>
              <a:t>Shared data </a:t>
            </a:r>
          </a:p>
          <a:p>
            <a:pPr lvl="2">
              <a:tabLst>
                <a:tab pos="1365250" algn="l"/>
                <a:tab pos="1538288" algn="l"/>
              </a:tabLst>
            </a:pPr>
            <a:r>
              <a:rPr lang="en-US" sz="2000" dirty="0">
                <a:ea typeface="MS PGothic" charset="0"/>
              </a:rPr>
              <a:t>Bowl of rice (data set)</a:t>
            </a:r>
          </a:p>
          <a:p>
            <a:pPr lvl="2">
              <a:tabLst>
                <a:tab pos="1365250" algn="l"/>
                <a:tab pos="1538288" algn="l"/>
              </a:tabLst>
            </a:pPr>
            <a:r>
              <a:rPr lang="en-US" sz="2000" dirty="0">
                <a:ea typeface="MS PGothic" charset="0"/>
              </a:rPr>
              <a:t>Semaphore </a:t>
            </a:r>
            <a:r>
              <a:rPr lang="en-US" sz="2000" dirty="0">
                <a:solidFill>
                  <a:srgbClr val="FF0000"/>
                </a:solidFill>
                <a:ea typeface="MS PGothic" charset="0"/>
              </a:rPr>
              <a:t>chopstick [5]</a:t>
            </a:r>
            <a:r>
              <a:rPr lang="en-US" sz="2000" dirty="0">
                <a:ea typeface="MS PGothic" charset="0"/>
              </a:rPr>
              <a:t> initialized to 1</a:t>
            </a:r>
          </a:p>
          <a:p>
            <a:endParaRPr lang="en-US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8465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115C3C6C-309A-4147-ACAB-85C8E1CB3451}" type="slidenum">
              <a:rPr lang="en-US">
                <a:latin typeface="Times New Roman" charset="0"/>
              </a:rPr>
              <a:pPr/>
              <a:t>18</a:t>
            </a:fld>
            <a:endParaRPr lang="en-US">
              <a:latin typeface="Times New Roman" charset="0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246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115C3C6C-309A-4147-ACAB-85C8E1CB3451}" type="slidenum">
              <a:rPr lang="en-US">
                <a:latin typeface="Times New Roman" charset="0"/>
              </a:rPr>
              <a:pPr/>
              <a:t>19</a:t>
            </a:fld>
            <a:endParaRPr lang="en-US">
              <a:latin typeface="Times New Roman" charset="0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071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C31A68F1-7016-CE44-A305-9C9EDEC27A4B}" type="slidenum">
              <a:rPr lang="en-US">
                <a:latin typeface="Times New Roman" charset="0"/>
              </a:rPr>
              <a:pPr/>
              <a:t>20</a:t>
            </a:fld>
            <a:endParaRPr lang="en-US">
              <a:latin typeface="Times New Roman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976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1ADF8D2-378A-7944-A749-53A621119001}" type="slidenum">
              <a:rPr lang="en-US"/>
              <a:pPr/>
              <a:t>2</a:t>
            </a:fld>
            <a:endParaRPr lang="en-US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38" tIns="44425" rIns="90438" bIns="44425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latin typeface="Times New Roman" charset="0"/>
                <a:ea typeface="宋体" charset="0"/>
                <a:cs typeface="宋体" charset="0"/>
              </a:rPr>
              <a:t>Locks: 25 Minutes. Slides 1-7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latin typeface="Times New Roman" charset="0"/>
                <a:ea typeface="宋体" charset="0"/>
                <a:cs typeface="宋体" charset="0"/>
              </a:rPr>
              <a:t>Condition</a:t>
            </a:r>
            <a:r>
              <a:rPr lang="en-US" altLang="zh-CN" baseline="0" dirty="0">
                <a:latin typeface="Times New Roman" charset="0"/>
                <a:ea typeface="宋体" charset="0"/>
                <a:cs typeface="宋体" charset="0"/>
              </a:rPr>
              <a:t> Variables: 25 Minutes. Slides 8-15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>
                <a:latin typeface="Times New Roman" charset="0"/>
                <a:ea typeface="宋体" charset="0"/>
                <a:cs typeface="宋体" charset="0"/>
              </a:rPr>
              <a:t>To be continued: slides 16.</a:t>
            </a:r>
            <a:endParaRPr lang="en-US" altLang="zh-CN" dirty="0"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3277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684213"/>
            <a:ext cx="6076950" cy="3419475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12986283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8730163B-1A6B-CC48-AC70-E4B848CAA64A}" type="slidenum">
              <a:rPr lang="en-US">
                <a:latin typeface="Times New Roman" charset="0"/>
              </a:rPr>
              <a:pPr/>
              <a:t>21</a:t>
            </a:fld>
            <a:endParaRPr lang="en-US">
              <a:latin typeface="Times New Roman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ea typeface="MS PGothic" charset="0"/>
              </a:rPr>
              <a:t>Inverse order: signal</a:t>
            </a:r>
            <a:r>
              <a:rPr lang="en-US" baseline="0" dirty="0">
                <a:ea typeface="MS PGothic" charset="0"/>
              </a:rPr>
              <a:t>(</a:t>
            </a:r>
            <a:r>
              <a:rPr lang="en-US" baseline="0" dirty="0" err="1">
                <a:ea typeface="MS PGothic" charset="0"/>
              </a:rPr>
              <a:t>mutex</a:t>
            </a:r>
            <a:r>
              <a:rPr lang="en-US" baseline="0" dirty="0">
                <a:ea typeface="MS PGothic" charset="0"/>
              </a:rPr>
              <a:t>)  wait(</a:t>
            </a:r>
            <a:r>
              <a:rPr lang="en-US" baseline="0" dirty="0" err="1">
                <a:ea typeface="MS PGothic" charset="0"/>
              </a:rPr>
              <a:t>mutex</a:t>
            </a:r>
            <a:r>
              <a:rPr lang="en-US" baseline="0" dirty="0">
                <a:ea typeface="MS PGothic" charset="0"/>
              </a:rPr>
              <a:t>)</a:t>
            </a:r>
          </a:p>
          <a:p>
            <a:r>
              <a:rPr lang="en-US" baseline="0" dirty="0" err="1">
                <a:ea typeface="MS PGothic" charset="0"/>
              </a:rPr>
              <a:t>Repeate</a:t>
            </a:r>
            <a:r>
              <a:rPr lang="en-US" baseline="0" dirty="0">
                <a:ea typeface="MS PGothic" charset="0"/>
              </a:rPr>
              <a:t> calls: wait, wait</a:t>
            </a:r>
          </a:p>
          <a:p>
            <a:r>
              <a:rPr lang="en-US" baseline="0" dirty="0">
                <a:ea typeface="MS PGothic" charset="0"/>
              </a:rPr>
              <a:t>Omitted calls.</a:t>
            </a:r>
            <a:endParaRPr lang="en-US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6768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 of </a:t>
            </a:r>
            <a:r>
              <a:rPr lang="en-US"/>
              <a:t>Chapter 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22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62927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8730163B-1A6B-CC48-AC70-E4B848CAA64A}" type="slidenum">
              <a:rPr lang="en-US">
                <a:latin typeface="Times New Roman" charset="0"/>
              </a:rPr>
              <a:pPr/>
              <a:t>23</a:t>
            </a:fld>
            <a:endParaRPr lang="en-US">
              <a:latin typeface="Times New Roman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Reference: https://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en.wikipedia.org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/wiki/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POSIX_Threads</a:t>
            </a: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POSIX Threads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usually referred to as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Pthreads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is 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3" tooltip="Execution model"/>
              </a:rPr>
              <a:t>execution model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that exists independently from a language, as well as a parallel execution model. It allows a program to control multiple different flows of work that overlap in time. Each flow of work is referred to as a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4" tooltip="Thread (computing)"/>
              </a:rPr>
              <a:t>thread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and creation and control over these flows is achieved by making calls to the POSIX Threads API. POSIX Threads is 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5" tooltip="Application programming interface"/>
              </a:rPr>
              <a:t>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defined by the standard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6" tooltip="POSIX"/>
              </a:rPr>
              <a:t>POSIX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.1c, Threads extensions (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7" tooltip="IEEE"/>
              </a:rPr>
              <a:t>IEEE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Std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1003.1c-1995)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Implementations of the API are available on many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8" tooltip="Unix-like"/>
              </a:rPr>
              <a:t>Unix-like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POSIX-conformant operating systems such as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9" tooltip="FreeBSD"/>
              </a:rPr>
              <a:t>FreeBSD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0" tooltip="NetBSD"/>
              </a:rPr>
              <a:t>NetBSD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1" tooltip="OpenBSD"/>
              </a:rPr>
              <a:t>OpenBSD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2" tooltip="Linux"/>
              </a:rPr>
              <a:t>Linux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3" tooltip="Mac OS X"/>
              </a:rPr>
              <a:t>Mac OS 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4" tooltip="Solaris (operating system)"/>
              </a:rPr>
              <a:t>Solaris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typically bundled as a library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libpthread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.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5" tooltip="DR-DOS"/>
              </a:rPr>
              <a:t>DR-DOS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6" tooltip="Microsoft Windows"/>
              </a:rPr>
              <a:t>Microsoft Windows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implementations also exist: within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7" tooltip="Windows Services for UNIX"/>
              </a:rPr>
              <a:t>SFU/SUA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subsystem which provides a native implementation of a number of POSIX APIs, and also within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8" tooltip="Third-party developer"/>
              </a:rPr>
              <a:t>third-party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packages such as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pthreads-w32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9"/>
              </a:rPr>
              <a:t>[1]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which implements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pthreads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on top of existing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20" tooltip="Windows API"/>
              </a:rPr>
              <a:t>Windows 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pthread.h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9940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8730163B-1A6B-CC48-AC70-E4B848CAA64A}" type="slidenum">
              <a:rPr lang="en-US">
                <a:latin typeface="Times New Roman" charset="0"/>
              </a:rPr>
              <a:pPr/>
              <a:t>24</a:t>
            </a:fld>
            <a:endParaRPr lang="en-US">
              <a:latin typeface="Times New Roman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On success,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pthread_create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() returns 0; on error, it returns an error number, and the contents of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*thread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are undefined.</a:t>
            </a:r>
          </a:p>
          <a:p>
            <a:br>
              <a:rPr lang="en-US" dirty="0"/>
            </a:b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9016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8730163B-1A6B-CC48-AC70-E4B848CAA64A}" type="slidenum">
              <a:rPr lang="en-US">
                <a:latin typeface="Times New Roman" charset="0"/>
              </a:rPr>
              <a:pPr/>
              <a:t>25</a:t>
            </a:fld>
            <a:endParaRPr lang="en-US">
              <a:latin typeface="Times New Roman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Reference: https://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en.wikipedia.org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/wiki/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POSIX_Threads</a:t>
            </a: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POSIX Threads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usually referred to as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Pthreads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is 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3" tooltip="Execution model"/>
              </a:rPr>
              <a:t>execution model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that exists independently from a language, as well as a parallel execution model. It allows a program to control multiple different flows of work that overlap in time. Each flow of work is referred to as a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4" tooltip="Thread (computing)"/>
              </a:rPr>
              <a:t>thread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and creation and control over these flows is achieved by making calls to the POSIX Threads API. POSIX Threads is 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5" tooltip="Application programming interface"/>
              </a:rPr>
              <a:t>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defined by the standard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6" tooltip="POSIX"/>
              </a:rPr>
              <a:t>POSIX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.1c, Threads extensions (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7" tooltip="IEEE"/>
              </a:rPr>
              <a:t>IEEE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Std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1003.1c-1995)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Implementations of the API are available on many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8" tooltip="Unix-like"/>
              </a:rPr>
              <a:t>Unix-like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POSIX-conformant operating systems such as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9" tooltip="FreeBSD"/>
              </a:rPr>
              <a:t>FreeBSD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0" tooltip="NetBSD"/>
              </a:rPr>
              <a:t>NetBSD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1" tooltip="OpenBSD"/>
              </a:rPr>
              <a:t>OpenBSD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2" tooltip="Linux"/>
              </a:rPr>
              <a:t>Linux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3" tooltip="Mac OS X"/>
              </a:rPr>
              <a:t>Mac OS 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4" tooltip="Solaris (operating system)"/>
              </a:rPr>
              <a:t>Solaris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typically bundled as a library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libpthread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.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5" tooltip="DR-DOS"/>
              </a:rPr>
              <a:t>DR-DOS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6" tooltip="Microsoft Windows"/>
              </a:rPr>
              <a:t>Microsoft Windows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implementations also exist: within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7" tooltip="Windows Services for UNIX"/>
              </a:rPr>
              <a:t>SFU/SUA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subsystem which provides a native implementation of a number of POSIX APIs, and also within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8" tooltip="Third-party developer"/>
              </a:rPr>
              <a:t>third-party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packages such as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pthreads-w32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9"/>
              </a:rPr>
              <a:t>[1]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which implements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pthreads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on top of existing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20" tooltip="Windows API"/>
              </a:rPr>
              <a:t>Windows 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760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8730163B-1A6B-CC48-AC70-E4B848CAA64A}" type="slidenum">
              <a:rPr lang="en-US">
                <a:latin typeface="Times New Roman" charset="0"/>
              </a:rPr>
              <a:pPr/>
              <a:t>26</a:t>
            </a:fld>
            <a:endParaRPr lang="en-US">
              <a:latin typeface="Times New Roman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Reference: https://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en.wikipedia.org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/wiki/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POSIX_Threads</a:t>
            </a: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POSIX Threads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usually referred to as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Pthreads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is 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3" tooltip="Execution model"/>
              </a:rPr>
              <a:t>execution model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that exists independently from a language, as well as a parallel execution model. It allows a program to control multiple different flows of work that overlap in time. Each flow of work is referred to as a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4" tooltip="Thread (computing)"/>
              </a:rPr>
              <a:t>thread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and creation and control over these flows is achieved by making calls to the POSIX Threads API. POSIX Threads is 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5" tooltip="Application programming interface"/>
              </a:rPr>
              <a:t>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defined by the standard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6" tooltip="POSIX"/>
              </a:rPr>
              <a:t>POSIX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.1c, Threads extensions (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7" tooltip="IEEE"/>
              </a:rPr>
              <a:t>IEEE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Std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1003.1c-1995)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Implementations of the API are available on many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8" tooltip="Unix-like"/>
              </a:rPr>
              <a:t>Unix-like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POSIX-conformant operating systems such as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9" tooltip="FreeBSD"/>
              </a:rPr>
              <a:t>FreeBSD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0" tooltip="NetBSD"/>
              </a:rPr>
              <a:t>NetBSD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1" tooltip="OpenBSD"/>
              </a:rPr>
              <a:t>OpenBSD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2" tooltip="Linux"/>
              </a:rPr>
              <a:t>Linux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3" tooltip="Mac OS X"/>
              </a:rPr>
              <a:t>Mac OS 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4" tooltip="Solaris (operating system)"/>
              </a:rPr>
              <a:t>Solaris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typically bundled as a library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libpthread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.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5" tooltip="DR-DOS"/>
              </a:rPr>
              <a:t>DR-DOS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6" tooltip="Microsoft Windows"/>
              </a:rPr>
              <a:t>Microsoft Windows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implementations also exist: within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7" tooltip="Windows Services for UNIX"/>
              </a:rPr>
              <a:t>SFU/SUA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subsystem which provides a native implementation of a number of POSIX APIs, and also within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8" tooltip="Third-party developer"/>
              </a:rPr>
              <a:t>third-party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packages such as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pthreads-w32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9"/>
              </a:rPr>
              <a:t>[1]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which implements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pthreads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on top of existing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20" tooltip="Windows API"/>
              </a:rPr>
              <a:t>Windows 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06286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8730163B-1A6B-CC48-AC70-E4B848CAA64A}" type="slidenum">
              <a:rPr lang="en-US">
                <a:latin typeface="Times New Roman" charset="0"/>
              </a:rPr>
              <a:pPr/>
              <a:t>27</a:t>
            </a:fld>
            <a:endParaRPr lang="en-US">
              <a:latin typeface="Times New Roman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Reference: https://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en.wikipedia.org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/wiki/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POSIX_Threads</a:t>
            </a: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POSIX Threads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usually referred to as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Pthreads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is 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3" tooltip="Execution model"/>
              </a:rPr>
              <a:t>execution model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that exists independently from a language, as well as a parallel execution model. It allows a program to control multiple different flows of work that overlap in time. Each flow of work is referred to as a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4" tooltip="Thread (computing)"/>
              </a:rPr>
              <a:t>thread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and creation and control over these flows is achieved by making calls to the POSIX Threads API. POSIX Threads is 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5" tooltip="Application programming interface"/>
              </a:rPr>
              <a:t>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defined by the standard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6" tooltip="POSIX"/>
              </a:rPr>
              <a:t>POSIX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.1c, Threads extensions (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7" tooltip="IEEE"/>
              </a:rPr>
              <a:t>IEEE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Std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1003.1c-1995)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Implementations of the API are available on many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8" tooltip="Unix-like"/>
              </a:rPr>
              <a:t>Unix-like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POSIX-conformant operating systems such as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9" tooltip="FreeBSD"/>
              </a:rPr>
              <a:t>FreeBSD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0" tooltip="NetBSD"/>
              </a:rPr>
              <a:t>NetBSD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1" tooltip="OpenBSD"/>
              </a:rPr>
              <a:t>OpenBSD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2" tooltip="Linux"/>
              </a:rPr>
              <a:t>Linux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3" tooltip="Mac OS X"/>
              </a:rPr>
              <a:t>Mac OS 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4" tooltip="Solaris (operating system)"/>
              </a:rPr>
              <a:t>Solaris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typically bundled as a library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libpthread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.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5" tooltip="DR-DOS"/>
              </a:rPr>
              <a:t>DR-DOS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6" tooltip="Microsoft Windows"/>
              </a:rPr>
              <a:t>Microsoft Windows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implementations also exist: within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7" tooltip="Windows Services for UNIX"/>
              </a:rPr>
              <a:t>SFU/SUA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subsystem which provides a native implementation of a number of POSIX APIs, and also within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8" tooltip="Third-party developer"/>
              </a:rPr>
              <a:t>third-party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packages such as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pthreads-w32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9"/>
              </a:rPr>
              <a:t>[1]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which implements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pthreads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on top of existing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20" tooltip="Windows API"/>
              </a:rPr>
              <a:t>Windows 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26486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Java, C#,</a:t>
            </a:r>
            <a:r>
              <a:rPr lang="en-US" baseline="0"/>
              <a:t> C, C++,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25A137-AA7B-6040-BEE2-8CA520FC8CED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628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Let’s consider the producer/consumer sample to show how to use condition variables</a:t>
            </a:r>
          </a:p>
          <a:p>
            <a:pPr marL="228600" indent="-228600">
              <a:buAutoNum type="arabicPeriod"/>
            </a:pPr>
            <a:r>
              <a:rPr lang="en-US" dirty="0"/>
              <a:t>We</a:t>
            </a:r>
            <a:r>
              <a:rPr lang="en-US" baseline="0" dirty="0"/>
              <a:t> start this example with locks.</a:t>
            </a:r>
            <a:endParaRPr lang="en-US" dirty="0"/>
          </a:p>
          <a:p>
            <a:endParaRPr lang="en-US" dirty="0"/>
          </a:p>
          <a:p>
            <a:r>
              <a:rPr lang="en-US" dirty="0"/>
              <a:t>3. No need to use static</a:t>
            </a:r>
            <a:r>
              <a:rPr lang="en-US" baseline="0" dirty="0"/>
              <a:t> here; just a demonstration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63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</a:t>
            </a:r>
            <a:r>
              <a:rPr lang="en-US" dirty="0" err="1"/>
              <a:t>lock_acqure</a:t>
            </a:r>
            <a:r>
              <a:rPr lang="en-US" baseline="0" dirty="0"/>
              <a:t> and </a:t>
            </a:r>
            <a:r>
              <a:rPr lang="en-US" baseline="0" dirty="0" err="1"/>
              <a:t>lock_release</a:t>
            </a:r>
            <a:r>
              <a:rPr lang="en-US" baseline="0" dirty="0"/>
              <a:t> are a pair?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779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18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28625" y="684213"/>
            <a:ext cx="6076950" cy="34194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4A5EE1D-AEEB-5346-B699-82CA03C48839}" type="slidenum">
              <a:rPr lang="en-US" sz="1200">
                <a:latin typeface="Calibri" charset="0"/>
              </a:rPr>
              <a:pPr eaLnBrk="1" hangingPunct="1"/>
              <a:t>6</a:t>
            </a:fld>
            <a:endParaRPr 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345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37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little information on condition</a:t>
            </a:r>
            <a:r>
              <a:rPr lang="en-US" baseline="0" dirty="0"/>
              <a:t> variables in the textbook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050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dirty="0"/>
              <a:t>cv</a:t>
            </a:r>
            <a:r>
              <a:rPr lang="en-US" baseline="0" dirty="0"/>
              <a:t> shouldn’t be NULL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baseline="0" dirty="0"/>
              <a:t>lock shouldn’t be NULL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baseline="0" dirty="0"/>
              <a:t>Wait for cv do not wait for lock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baseline="0" dirty="0" err="1"/>
              <a:t>Thread_sleep</a:t>
            </a:r>
            <a:endParaRPr lang="en-US" baseline="0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baseline="0" dirty="0"/>
              <a:t>Using cv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943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000" y="63500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3CCE1-ED68-4673-B2B8-9A8ACC32B7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869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746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50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37376" y="2286001"/>
            <a:ext cx="4876800" cy="1828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920480" y="6492876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F6211F-5278-4B8E-96CF-461F9E543AC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6437376" y="4302966"/>
            <a:ext cx="4876800" cy="1828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878541" y="2286001"/>
            <a:ext cx="4876800" cy="1828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878541" y="4302966"/>
            <a:ext cx="4876800" cy="1828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952672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000" y="63500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3CCE1-ED68-4673-B2B8-9A8ACC32B7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005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498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35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704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355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03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68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70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000" y="63500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3CCE1-ED68-4673-B2B8-9A8ACC32B7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2" descr="SGCOE V 158 289"/>
          <p:cNvPicPr>
            <a:picLocks noChangeAspect="1" noChangeArrowheads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5791201"/>
            <a:ext cx="1524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0317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4FCEBC-8FB7-7842-969D-145A14EDCA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4AF5B0-A05E-724A-87E2-3CBAB181D8A1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D0FCB7-3F32-C442-8B13-D5B317546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5467" y="18738"/>
            <a:ext cx="12327467" cy="69342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54AD08A-17B6-4346-95DB-1529614F76D7}"/>
              </a:ext>
            </a:extLst>
          </p:cNvPr>
          <p:cNvSpPr txBox="1">
            <a:spLocks/>
          </p:cNvSpPr>
          <p:nvPr/>
        </p:nvSpPr>
        <p:spPr bwMode="auto">
          <a:xfrm>
            <a:off x="5105400" y="1066800"/>
            <a:ext cx="3131002" cy="3411511"/>
          </a:xfrm>
          <a:prstGeom prst="rect">
            <a:avLst/>
          </a:prstGeom>
          <a:solidFill>
            <a:srgbClr val="DD550C"/>
          </a:solidFill>
          <a:ln w="174625" cmpd="thinThick">
            <a:solidFill>
              <a:srgbClr val="DD550C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b="0" kern="0" dirty="0">
                <a:solidFill>
                  <a:srgbClr val="FFFFFF"/>
                </a:solidFill>
              </a:rPr>
              <a:t>      </a:t>
            </a:r>
            <a:r>
              <a:rPr lang="en-US" sz="3600" b="0" kern="0" dirty="0">
                <a:solidFill>
                  <a:srgbClr val="FFFFFF"/>
                </a:solidFill>
              </a:rPr>
              <a:t>Project 2 </a:t>
            </a:r>
          </a:p>
          <a:p>
            <a:pPr algn="l">
              <a:lnSpc>
                <a:spcPct val="90000"/>
              </a:lnSpc>
            </a:pPr>
            <a:r>
              <a:rPr lang="en-US" sz="3600" b="0" kern="0" dirty="0">
                <a:solidFill>
                  <a:srgbClr val="FFFFFF"/>
                </a:solidFill>
              </a:rPr>
              <a:t> Max: 100 </a:t>
            </a:r>
          </a:p>
          <a:p>
            <a:pPr algn="l">
              <a:lnSpc>
                <a:spcPct val="90000"/>
              </a:lnSpc>
            </a:pPr>
            <a:r>
              <a:rPr lang="en-US" sz="3600" b="0" kern="0" dirty="0">
                <a:solidFill>
                  <a:srgbClr val="FFFFFF"/>
                </a:solidFill>
              </a:rPr>
              <a:t> Min: 30     </a:t>
            </a:r>
          </a:p>
          <a:p>
            <a:pPr algn="l">
              <a:lnSpc>
                <a:spcPct val="90000"/>
              </a:lnSpc>
            </a:pPr>
            <a:r>
              <a:rPr lang="en-US" sz="3600" b="0" kern="0" dirty="0">
                <a:solidFill>
                  <a:srgbClr val="FFFFFF"/>
                </a:solidFill>
              </a:rPr>
              <a:t> Median: 96</a:t>
            </a:r>
          </a:p>
          <a:p>
            <a:pPr algn="l">
              <a:lnSpc>
                <a:spcPct val="90000"/>
              </a:lnSpc>
            </a:pPr>
            <a:r>
              <a:rPr lang="en-US" sz="3600" b="0" kern="0" dirty="0">
                <a:solidFill>
                  <a:srgbClr val="FFFFFF"/>
                </a:solidFill>
              </a:rPr>
              <a:t> Average: 82.8</a:t>
            </a:r>
          </a:p>
          <a:p>
            <a:pPr algn="l">
              <a:lnSpc>
                <a:spcPct val="90000"/>
              </a:lnSpc>
            </a:pPr>
            <a:r>
              <a:rPr lang="en-US" sz="3600" b="0" kern="0" dirty="0">
                <a:solidFill>
                  <a:srgbClr val="FFFFFF"/>
                </a:solidFill>
              </a:rPr>
              <a:t> # of 100: 32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1BA3731-7558-F545-87A8-7003D2F1FEA0}"/>
              </a:ext>
            </a:extLst>
          </p:cNvPr>
          <p:cNvSpPr txBox="1">
            <a:spLocks/>
          </p:cNvSpPr>
          <p:nvPr/>
        </p:nvSpPr>
        <p:spPr bwMode="auto">
          <a:xfrm>
            <a:off x="8763000" y="1066800"/>
            <a:ext cx="3060631" cy="3429000"/>
          </a:xfrm>
          <a:prstGeom prst="rect">
            <a:avLst/>
          </a:prstGeom>
          <a:solidFill>
            <a:srgbClr val="DD550C"/>
          </a:solidFill>
          <a:ln w="174625" cmpd="thinThick">
            <a:solidFill>
              <a:srgbClr val="DD550C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b="0" kern="0" dirty="0">
                <a:solidFill>
                  <a:srgbClr val="FFFFFF"/>
                </a:solidFill>
              </a:rPr>
              <a:t>      </a:t>
            </a:r>
            <a:r>
              <a:rPr lang="en-US" sz="3600" b="0" kern="0" dirty="0">
                <a:solidFill>
                  <a:srgbClr val="FFFFFF"/>
                </a:solidFill>
              </a:rPr>
              <a:t>Project 1</a:t>
            </a:r>
          </a:p>
          <a:p>
            <a:pPr algn="l">
              <a:lnSpc>
                <a:spcPct val="90000"/>
              </a:lnSpc>
            </a:pPr>
            <a:r>
              <a:rPr lang="en-US" sz="3600" b="0" kern="0" dirty="0">
                <a:solidFill>
                  <a:srgbClr val="FFFFFF"/>
                </a:solidFill>
              </a:rPr>
              <a:t> Max: 100 </a:t>
            </a:r>
          </a:p>
          <a:p>
            <a:pPr algn="l">
              <a:lnSpc>
                <a:spcPct val="90000"/>
              </a:lnSpc>
            </a:pPr>
            <a:r>
              <a:rPr lang="en-US" sz="3600" b="0" kern="0" dirty="0">
                <a:solidFill>
                  <a:srgbClr val="FFFFFF"/>
                </a:solidFill>
              </a:rPr>
              <a:t> Min: 24     </a:t>
            </a:r>
          </a:p>
          <a:p>
            <a:pPr algn="l">
              <a:lnSpc>
                <a:spcPct val="90000"/>
              </a:lnSpc>
            </a:pPr>
            <a:r>
              <a:rPr lang="en-US" sz="3600" b="0" kern="0" dirty="0">
                <a:solidFill>
                  <a:srgbClr val="FFFFFF"/>
                </a:solidFill>
              </a:rPr>
              <a:t> Median: 99</a:t>
            </a:r>
          </a:p>
          <a:p>
            <a:pPr algn="l">
              <a:lnSpc>
                <a:spcPct val="90000"/>
              </a:lnSpc>
            </a:pPr>
            <a:r>
              <a:rPr lang="en-US" sz="3600" b="0" kern="0" dirty="0">
                <a:solidFill>
                  <a:srgbClr val="FFFFFF"/>
                </a:solidFill>
              </a:rPr>
              <a:t> Average: 89.3</a:t>
            </a:r>
          </a:p>
          <a:p>
            <a:pPr algn="l">
              <a:lnSpc>
                <a:spcPct val="90000"/>
              </a:lnSpc>
            </a:pPr>
            <a:r>
              <a:rPr lang="en-US" sz="3600" b="0" kern="0" dirty="0">
                <a:solidFill>
                  <a:srgbClr val="FFFFFF"/>
                </a:solidFill>
              </a:rPr>
              <a:t> # of 100: 40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6DAD00-1417-454D-91CF-3E3B4E79A062}"/>
              </a:ext>
            </a:extLst>
          </p:cNvPr>
          <p:cNvSpPr txBox="1">
            <a:spLocks/>
          </p:cNvSpPr>
          <p:nvPr/>
        </p:nvSpPr>
        <p:spPr bwMode="auto">
          <a:xfrm>
            <a:off x="685800" y="1086787"/>
            <a:ext cx="3131002" cy="3411511"/>
          </a:xfrm>
          <a:prstGeom prst="rect">
            <a:avLst/>
          </a:prstGeom>
          <a:solidFill>
            <a:srgbClr val="DD550C"/>
          </a:solidFill>
          <a:ln w="174625" cmpd="thinThick">
            <a:solidFill>
              <a:srgbClr val="DD550C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b="0" kern="0" dirty="0">
                <a:solidFill>
                  <a:srgbClr val="FFFFFF"/>
                </a:solidFill>
              </a:rPr>
              <a:t>  </a:t>
            </a:r>
            <a:r>
              <a:rPr lang="en-US" sz="3600" b="0" kern="0" dirty="0">
                <a:solidFill>
                  <a:srgbClr val="FFFFFF"/>
                </a:solidFill>
              </a:rPr>
              <a:t>Homework 1 </a:t>
            </a:r>
          </a:p>
          <a:p>
            <a:pPr algn="l">
              <a:lnSpc>
                <a:spcPct val="90000"/>
              </a:lnSpc>
            </a:pPr>
            <a:r>
              <a:rPr lang="en-US" sz="3600" b="0" kern="0" dirty="0">
                <a:solidFill>
                  <a:srgbClr val="FFFFFF"/>
                </a:solidFill>
              </a:rPr>
              <a:t> Max: 100 </a:t>
            </a:r>
          </a:p>
          <a:p>
            <a:pPr algn="l">
              <a:lnSpc>
                <a:spcPct val="90000"/>
              </a:lnSpc>
            </a:pPr>
            <a:r>
              <a:rPr lang="en-US" sz="3600" b="0" kern="0" dirty="0">
                <a:solidFill>
                  <a:srgbClr val="FFFFFF"/>
                </a:solidFill>
              </a:rPr>
              <a:t> Min: 64     </a:t>
            </a:r>
          </a:p>
          <a:p>
            <a:pPr algn="l">
              <a:lnSpc>
                <a:spcPct val="90000"/>
              </a:lnSpc>
            </a:pPr>
            <a:r>
              <a:rPr lang="en-US" sz="3600" b="0" kern="0" dirty="0">
                <a:solidFill>
                  <a:srgbClr val="FFFFFF"/>
                </a:solidFill>
              </a:rPr>
              <a:t> Median: 100</a:t>
            </a:r>
          </a:p>
          <a:p>
            <a:pPr algn="l">
              <a:lnSpc>
                <a:spcPct val="90000"/>
              </a:lnSpc>
            </a:pPr>
            <a:r>
              <a:rPr lang="en-US" sz="3600" b="0" kern="0" dirty="0">
                <a:solidFill>
                  <a:srgbClr val="FFFFFF"/>
                </a:solidFill>
              </a:rPr>
              <a:t> Average: 92.9</a:t>
            </a:r>
          </a:p>
          <a:p>
            <a:pPr algn="l">
              <a:lnSpc>
                <a:spcPct val="90000"/>
              </a:lnSpc>
            </a:pPr>
            <a:r>
              <a:rPr lang="en-US" sz="3600" b="0" kern="0" dirty="0">
                <a:solidFill>
                  <a:srgbClr val="FFFFFF"/>
                </a:solidFill>
              </a:rPr>
              <a:t> # of 100: 68</a:t>
            </a:r>
          </a:p>
        </p:txBody>
      </p:sp>
    </p:spTree>
    <p:extLst>
      <p:ext uri="{BB962C8B-B14F-4D97-AF65-F5344CB8AC3E}">
        <p14:creationId xmlns:p14="http://schemas.microsoft.com/office/powerpoint/2010/main" val="96455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838200"/>
          </a:xfrm>
        </p:spPr>
        <p:txBody>
          <a:bodyPr/>
          <a:lstStyle/>
          <a:p>
            <a:r>
              <a:rPr lang="en-US" sz="3600" dirty="0">
                <a:latin typeface="Calibri"/>
                <a:cs typeface="Calibri"/>
              </a:rPr>
              <a:t>How to implement </a:t>
            </a:r>
            <a:r>
              <a:rPr 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cv_signal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3600" dirty="0">
                <a:latin typeface="Calibri"/>
                <a:cs typeface="Calibri"/>
              </a:rPr>
              <a:t>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763000" y="6156186"/>
            <a:ext cx="533400" cy="476250"/>
          </a:xfrm>
        </p:spPr>
        <p:txBody>
          <a:bodyPr/>
          <a:lstStyle/>
          <a:p>
            <a:fld id="{211DD708-9C6C-BC4A-8ACC-1131D652BA9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76300" y="838200"/>
            <a:ext cx="104394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/>
                <a:cs typeface="Courier New"/>
              </a:rPr>
              <a:t>void </a:t>
            </a:r>
            <a:r>
              <a:rPr lang="en-US" sz="2400" dirty="0" err="1">
                <a:latin typeface="Courier New"/>
                <a:cs typeface="Courier New"/>
              </a:rPr>
              <a:t>cv_signal</a:t>
            </a:r>
            <a:r>
              <a:rPr lang="en-US" sz="2400" dirty="0">
                <a:latin typeface="Courier New"/>
                <a:cs typeface="Courier New"/>
              </a:rPr>
              <a:t>(</a:t>
            </a:r>
            <a:r>
              <a:rPr lang="en-US" sz="2400" dirty="0" err="1">
                <a:latin typeface="Courier New"/>
                <a:cs typeface="Courier New"/>
              </a:rPr>
              <a:t>struct</a:t>
            </a:r>
            <a:r>
              <a:rPr lang="en-US" sz="2400" dirty="0">
                <a:latin typeface="Courier New"/>
                <a:cs typeface="Courier New"/>
              </a:rPr>
              <a:t> cv *cv, </a:t>
            </a:r>
            <a:r>
              <a:rPr lang="en-US" sz="2400" dirty="0" err="1">
                <a:latin typeface="Courier New"/>
                <a:cs typeface="Courier New"/>
              </a:rPr>
              <a:t>struct</a:t>
            </a:r>
            <a:r>
              <a:rPr lang="en-US" sz="2400" dirty="0">
                <a:latin typeface="Courier New"/>
                <a:cs typeface="Courier New"/>
              </a:rPr>
              <a:t> lock *lock) {</a:t>
            </a:r>
          </a:p>
          <a:p>
            <a:endParaRPr lang="en-US" sz="2400" dirty="0">
              <a:latin typeface="Courier New"/>
              <a:cs typeface="Courier New"/>
            </a:endParaRPr>
          </a:p>
          <a:p>
            <a:r>
              <a:rPr lang="en-US" sz="2400" dirty="0">
                <a:latin typeface="Courier New"/>
                <a:cs typeface="Courier New"/>
              </a:rPr>
              <a:t>    use assert to check cv and lock;</a:t>
            </a:r>
          </a:p>
          <a:p>
            <a:r>
              <a:rPr lang="en-US" sz="2400" dirty="0">
                <a:latin typeface="Courier New"/>
                <a:cs typeface="Courier New"/>
              </a:rPr>
              <a:t>    turn off interrupts;</a:t>
            </a:r>
          </a:p>
          <a:p>
            <a:endParaRPr lang="en-US" sz="2400" dirty="0">
              <a:latin typeface="Courier New"/>
              <a:cs typeface="Courier New"/>
            </a:endParaRPr>
          </a:p>
          <a:p>
            <a:r>
              <a:rPr lang="en-US" sz="2400" dirty="0">
                <a:latin typeface="Courier New"/>
                <a:cs typeface="Courier New"/>
              </a:rPr>
              <a:t>    </a:t>
            </a:r>
            <a:r>
              <a:rPr lang="en-US" sz="2400" b="1" dirty="0">
                <a:solidFill>
                  <a:srgbClr val="FF0000"/>
                </a:solidFill>
                <a:latin typeface="Courier New"/>
                <a:cs typeface="Courier New"/>
              </a:rPr>
              <a:t>/* Question: How to implement the following IF */</a:t>
            </a:r>
          </a:p>
          <a:p>
            <a:r>
              <a:rPr lang="en-US" sz="2400" dirty="0">
                <a:latin typeface="Courier New"/>
                <a:cs typeface="Courier New"/>
              </a:rPr>
              <a:t>    if (this thread does not hold lock)</a:t>
            </a:r>
          </a:p>
          <a:p>
            <a:r>
              <a:rPr lang="en-US" sz="2400" dirty="0">
                <a:latin typeface="Courier New"/>
                <a:cs typeface="Courier New"/>
              </a:rPr>
              <a:t>        panic("</a:t>
            </a:r>
            <a:r>
              <a:rPr lang="en-US" sz="2400" dirty="0" err="1">
                <a:latin typeface="Courier New"/>
                <a:cs typeface="Courier New"/>
              </a:rPr>
              <a:t>cv_signal</a:t>
            </a:r>
            <a:r>
              <a:rPr lang="en-US" sz="2400" dirty="0">
                <a:latin typeface="Courier New"/>
                <a:cs typeface="Courier New"/>
              </a:rPr>
              <a:t> error: cv %s at %p, lock %s at   </a:t>
            </a:r>
          </a:p>
          <a:p>
            <a:r>
              <a:rPr lang="en-US" sz="2400" dirty="0">
                <a:latin typeface="Courier New"/>
                <a:cs typeface="Courier New"/>
              </a:rPr>
              <a:t>              %p.\n", cv-&gt;name, cv, lock-&gt;name, lock);</a:t>
            </a:r>
          </a:p>
          <a:p>
            <a:r>
              <a:rPr lang="en-US" sz="2400" dirty="0">
                <a:latin typeface="Courier New"/>
                <a:cs typeface="Courier New"/>
              </a:rPr>
              <a:t>	</a:t>
            </a:r>
          </a:p>
          <a:p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    /* see also how to wakeup a thread Slide 15 */</a:t>
            </a:r>
          </a:p>
          <a:p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    wakeup one thread using indicator “cv”;</a:t>
            </a:r>
          </a:p>
          <a:p>
            <a:endParaRPr lang="en-US" sz="2400" dirty="0">
              <a:latin typeface="Courier New"/>
              <a:cs typeface="Courier New"/>
            </a:endParaRPr>
          </a:p>
          <a:p>
            <a:r>
              <a:rPr lang="en-US" sz="2400" dirty="0">
                <a:latin typeface="Courier New"/>
                <a:cs typeface="Courier New"/>
              </a:rPr>
              <a:t>    turn on interrupts to the previous level;</a:t>
            </a:r>
          </a:p>
          <a:p>
            <a:r>
              <a:rPr lang="en-US" sz="24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58058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63366"/>
            <a:ext cx="8229600" cy="868362"/>
          </a:xfrm>
        </p:spPr>
        <p:txBody>
          <a:bodyPr/>
          <a:lstStyle/>
          <a:p>
            <a:r>
              <a:rPr lang="en-US" sz="3600" dirty="0">
                <a:latin typeface="Calibri"/>
                <a:cs typeface="Calibri"/>
              </a:rPr>
              <a:t>Condition Variables: Sample Usage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52600" y="6477000"/>
            <a:ext cx="1219200" cy="476250"/>
          </a:xfrm>
        </p:spPr>
        <p:txBody>
          <a:bodyPr/>
          <a:lstStyle/>
          <a:p>
            <a:fld id="{211DD708-9C6C-BC4A-8ACC-1131D652BA9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24000" y="1021040"/>
            <a:ext cx="92964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/>
                <a:cs typeface="Courier New"/>
              </a:rPr>
              <a:t>/* Declare a cv */</a:t>
            </a:r>
          </a:p>
          <a:p>
            <a:r>
              <a:rPr lang="en-US" sz="2400" dirty="0">
                <a:latin typeface="Courier New"/>
                <a:cs typeface="Courier New"/>
              </a:rPr>
              <a:t>static </a:t>
            </a:r>
            <a:r>
              <a:rPr lang="en-US" sz="2400" dirty="0" err="1">
                <a:latin typeface="Courier New"/>
                <a:cs typeface="Courier New"/>
              </a:rPr>
              <a:t>struct</a:t>
            </a:r>
            <a:r>
              <a:rPr lang="en-US" sz="2400" dirty="0">
                <a:latin typeface="Courier New"/>
                <a:cs typeface="Courier New"/>
              </a:rPr>
              <a:t> cv 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*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cs typeface="Courier New"/>
              </a:rPr>
              <a:t>sample_cv</a:t>
            </a:r>
            <a:r>
              <a:rPr lang="en-US" sz="2400" dirty="0">
                <a:latin typeface="Courier New"/>
                <a:cs typeface="Courier New"/>
              </a:rPr>
              <a:t>;</a:t>
            </a:r>
          </a:p>
          <a:p>
            <a:endParaRPr lang="en-US" sz="2400" dirty="0">
              <a:latin typeface="Courier New"/>
              <a:cs typeface="Courier New"/>
            </a:endParaRPr>
          </a:p>
          <a:p>
            <a:r>
              <a:rPr lang="en-US" sz="2400" dirty="0">
                <a:latin typeface="Courier New"/>
                <a:cs typeface="Courier New"/>
              </a:rPr>
              <a:t>/* Initialize the cv */</a:t>
            </a:r>
          </a:p>
          <a:p>
            <a:r>
              <a:rPr lang="en-US" sz="2400" dirty="0" err="1">
                <a:latin typeface="Courier New"/>
                <a:cs typeface="Courier New"/>
              </a:rPr>
              <a:t>sample_cv</a:t>
            </a:r>
            <a:r>
              <a:rPr lang="en-US" sz="2400" dirty="0">
                <a:latin typeface="Courier New"/>
                <a:cs typeface="Courier New"/>
              </a:rPr>
              <a:t> = </a:t>
            </a:r>
            <a:r>
              <a:rPr lang="en-US" sz="2400" dirty="0" err="1">
                <a:latin typeface="Courier New"/>
                <a:cs typeface="Courier New"/>
              </a:rPr>
              <a:t>cv_create</a:t>
            </a:r>
            <a:r>
              <a:rPr lang="en-US" sz="2400" dirty="0">
                <a:latin typeface="Courier New"/>
                <a:cs typeface="Courier New"/>
              </a:rPr>
              <a:t>(”sample cv");</a:t>
            </a:r>
          </a:p>
          <a:p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if (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cs typeface="Courier New"/>
              </a:rPr>
              <a:t>sample_cv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 == NULL) </a:t>
            </a:r>
            <a:r>
              <a:rPr lang="en-US" sz="2400" b="1" dirty="0">
                <a:solidFill>
                  <a:srgbClr val="FF0000"/>
                </a:solidFill>
                <a:latin typeface="Courier New"/>
                <a:cs typeface="Courier New"/>
              </a:rPr>
              <a:t>/* Why panic? */</a:t>
            </a:r>
          </a:p>
          <a:p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    panic(”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cs typeface="Courier New"/>
              </a:rPr>
              <a:t>sample_cv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: Out of memory.\n");</a:t>
            </a:r>
          </a:p>
          <a:p>
            <a:endParaRPr lang="en-US" sz="2400" dirty="0">
              <a:latin typeface="Courier New"/>
              <a:cs typeface="Courier New"/>
            </a:endParaRPr>
          </a:p>
          <a:p>
            <a:r>
              <a:rPr lang="en-US" sz="2400" dirty="0">
                <a:latin typeface="Courier New"/>
                <a:cs typeface="Courier New"/>
              </a:rPr>
              <a:t>/* Destroy the cv in the end */</a:t>
            </a:r>
          </a:p>
          <a:p>
            <a:r>
              <a:rPr lang="en-US" sz="2400" dirty="0" err="1">
                <a:latin typeface="Courier New"/>
                <a:cs typeface="Courier New"/>
              </a:rPr>
              <a:t>cv_destroy</a:t>
            </a:r>
            <a:r>
              <a:rPr lang="en-US" sz="2400" dirty="0">
                <a:latin typeface="Courier New"/>
                <a:cs typeface="Courier New"/>
              </a:rPr>
              <a:t>(</a:t>
            </a:r>
            <a:r>
              <a:rPr lang="en-US" sz="2400" dirty="0" err="1">
                <a:latin typeface="Courier New"/>
                <a:cs typeface="Courier New"/>
              </a:rPr>
              <a:t>sample_cv</a:t>
            </a:r>
            <a:r>
              <a:rPr lang="en-US" sz="2400" dirty="0">
                <a:latin typeface="Courier New"/>
                <a:cs typeface="Courier New"/>
              </a:rPr>
              <a:t>);</a:t>
            </a:r>
          </a:p>
          <a:p>
            <a:r>
              <a:rPr lang="en-US" sz="2400" dirty="0" err="1">
                <a:latin typeface="Courier New"/>
                <a:cs typeface="Courier New"/>
              </a:rPr>
              <a:t>sample_cv</a:t>
            </a:r>
            <a:r>
              <a:rPr lang="en-US" sz="2400" dirty="0">
                <a:latin typeface="Courier New"/>
                <a:cs typeface="Courier New"/>
              </a:rPr>
              <a:t> = NULL;</a:t>
            </a:r>
          </a:p>
          <a:p>
            <a:endParaRPr lang="en-US" sz="2400" dirty="0">
              <a:latin typeface="Courier New"/>
              <a:cs typeface="Courier New"/>
            </a:endParaRPr>
          </a:p>
          <a:p>
            <a:r>
              <a:rPr lang="en-US" sz="2400" dirty="0" err="1">
                <a:latin typeface="Courier New"/>
                <a:cs typeface="Courier New"/>
              </a:rPr>
              <a:t>cv_wait</a:t>
            </a:r>
            <a:r>
              <a:rPr lang="en-US" sz="2400" dirty="0">
                <a:latin typeface="Courier New"/>
                <a:cs typeface="Courier New"/>
              </a:rPr>
              <a:t>(</a:t>
            </a:r>
            <a:r>
              <a:rPr lang="en-US" sz="2400" dirty="0" err="1">
                <a:latin typeface="Courier New"/>
                <a:cs typeface="Courier New"/>
              </a:rPr>
              <a:t>sample_cv</a:t>
            </a:r>
            <a:r>
              <a:rPr lang="en-US" sz="2400" dirty="0">
                <a:latin typeface="Courier New"/>
                <a:cs typeface="Courier New"/>
              </a:rPr>
              <a:t>, </a:t>
            </a:r>
            <a:r>
              <a:rPr lang="en-US" sz="2400" dirty="0" err="1">
                <a:latin typeface="Courier New"/>
                <a:cs typeface="Courier New"/>
              </a:rPr>
              <a:t>sample_lock</a:t>
            </a:r>
            <a:r>
              <a:rPr lang="en-US" sz="2400" dirty="0">
                <a:latin typeface="Courier New"/>
                <a:cs typeface="Courier New"/>
              </a:rPr>
              <a:t>); /* Wait */</a:t>
            </a:r>
          </a:p>
          <a:p>
            <a:r>
              <a:rPr lang="en-US" sz="2400" dirty="0" err="1">
                <a:latin typeface="Courier New"/>
                <a:cs typeface="Courier New"/>
              </a:rPr>
              <a:t>cv_signal</a:t>
            </a:r>
            <a:r>
              <a:rPr lang="en-US" sz="2400" dirty="0">
                <a:latin typeface="Courier New"/>
                <a:cs typeface="Courier New"/>
              </a:rPr>
              <a:t>(</a:t>
            </a:r>
            <a:r>
              <a:rPr lang="en-US" sz="2400" dirty="0" err="1">
                <a:latin typeface="Courier New"/>
                <a:cs typeface="Courier New"/>
              </a:rPr>
              <a:t>sample_cv</a:t>
            </a:r>
            <a:r>
              <a:rPr lang="en-US" sz="2400" dirty="0">
                <a:latin typeface="Courier New"/>
                <a:cs typeface="Courier New"/>
              </a:rPr>
              <a:t>, </a:t>
            </a:r>
            <a:r>
              <a:rPr lang="en-US" sz="2400" dirty="0" err="1">
                <a:latin typeface="Courier New"/>
                <a:cs typeface="Courier New"/>
              </a:rPr>
              <a:t>sample_lock</a:t>
            </a:r>
            <a:r>
              <a:rPr lang="en-US" sz="2400" dirty="0">
                <a:latin typeface="Courier New"/>
                <a:cs typeface="Courier New"/>
              </a:rPr>
              <a:t>); /* Signal */ </a:t>
            </a:r>
          </a:p>
        </p:txBody>
      </p:sp>
    </p:spTree>
    <p:extLst>
      <p:ext uri="{BB962C8B-B14F-4D97-AF65-F5344CB8AC3E}">
        <p14:creationId xmlns:p14="http://schemas.microsoft.com/office/powerpoint/2010/main" val="123726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122238"/>
            <a:ext cx="8991600" cy="1096962"/>
          </a:xfrm>
        </p:spPr>
        <p:txBody>
          <a:bodyPr/>
          <a:lstStyle/>
          <a:p>
            <a:r>
              <a:rPr lang="en-US" sz="3200" dirty="0">
                <a:latin typeface="Calibri"/>
                <a:cs typeface="Calibri"/>
              </a:rPr>
              <a:t>The Producer/Consumer Problem</a:t>
            </a:r>
            <a:br>
              <a:rPr lang="en-US" sz="3200" dirty="0">
                <a:latin typeface="Calibri"/>
                <a:cs typeface="Calibri"/>
              </a:rPr>
            </a:br>
            <a:r>
              <a:rPr lang="en-US" sz="3200" dirty="0">
                <a:latin typeface="Calibri"/>
                <a:cs typeface="Calibri"/>
              </a:rPr>
              <a:t>How to use condition variables in OS/161?</a:t>
            </a:r>
          </a:p>
        </p:txBody>
      </p:sp>
      <p:sp>
        <p:nvSpPr>
          <p:cNvPr id="7" name="Rectangle 6"/>
          <p:cNvSpPr/>
          <p:nvPr/>
        </p:nvSpPr>
        <p:spPr>
          <a:xfrm>
            <a:off x="1938528" y="1216611"/>
            <a:ext cx="865327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/>
                <a:cs typeface="Courier New"/>
              </a:rPr>
              <a:t>char buffer[SIZE];</a:t>
            </a:r>
          </a:p>
          <a:p>
            <a:r>
              <a:rPr lang="en-US" sz="2400" dirty="0" err="1">
                <a:latin typeface="Courier New"/>
                <a:cs typeface="Courier New"/>
              </a:rPr>
              <a:t>int</a:t>
            </a:r>
            <a:r>
              <a:rPr lang="en-US" sz="2400" dirty="0">
                <a:latin typeface="Courier New"/>
                <a:cs typeface="Courier New"/>
              </a:rPr>
              <a:t> count = 0, head = 0, tail = 0;</a:t>
            </a:r>
          </a:p>
          <a:p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static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>
                <a:latin typeface="Courier New"/>
                <a:cs typeface="Courier New"/>
              </a:rPr>
              <a:t>struct</a:t>
            </a:r>
            <a:r>
              <a:rPr lang="en-US" sz="2400" dirty="0">
                <a:latin typeface="Courier New"/>
                <a:cs typeface="Courier New"/>
              </a:rPr>
              <a:t> lock *</a:t>
            </a:r>
            <a:r>
              <a:rPr lang="en-US" sz="2400" dirty="0" err="1">
                <a:latin typeface="Courier New"/>
                <a:cs typeface="Courier New"/>
              </a:rPr>
              <a:t>mutex</a:t>
            </a:r>
            <a:r>
              <a:rPr lang="en-US" sz="2400" dirty="0">
                <a:latin typeface="Courier New"/>
                <a:cs typeface="Courier New"/>
              </a:rPr>
              <a:t>;</a:t>
            </a:r>
          </a:p>
          <a:p>
            <a:r>
              <a:rPr lang="en-US" sz="2400" dirty="0">
                <a:latin typeface="Courier New"/>
                <a:cs typeface="Courier New"/>
              </a:rPr>
              <a:t>static </a:t>
            </a:r>
            <a:r>
              <a:rPr lang="en-US" sz="2400" dirty="0" err="1">
                <a:latin typeface="Courier New"/>
                <a:cs typeface="Courier New"/>
              </a:rPr>
              <a:t>struct</a:t>
            </a:r>
            <a:r>
              <a:rPr lang="en-US" sz="2400" dirty="0">
                <a:latin typeface="Courier New"/>
                <a:cs typeface="Courier New"/>
              </a:rPr>
              <a:t> cv 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*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cs typeface="Courier New"/>
              </a:rPr>
              <a:t>notEmpty</a:t>
            </a:r>
            <a:r>
              <a:rPr lang="en-US" sz="2400" dirty="0">
                <a:latin typeface="Courier New"/>
                <a:cs typeface="Courier New"/>
              </a:rPr>
              <a:t>;</a:t>
            </a:r>
          </a:p>
          <a:p>
            <a:r>
              <a:rPr lang="en-US" sz="2400" dirty="0">
                <a:latin typeface="Courier New"/>
                <a:cs typeface="Courier New"/>
              </a:rPr>
              <a:t>static </a:t>
            </a:r>
            <a:r>
              <a:rPr lang="en-US" sz="2400" dirty="0" err="1">
                <a:latin typeface="Courier New"/>
                <a:cs typeface="Courier New"/>
              </a:rPr>
              <a:t>struct</a:t>
            </a:r>
            <a:r>
              <a:rPr lang="en-US" sz="2400" dirty="0">
                <a:latin typeface="Courier New"/>
                <a:cs typeface="Courier New"/>
              </a:rPr>
              <a:t> cv 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*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cs typeface="Courier New"/>
              </a:rPr>
              <a:t>notFull</a:t>
            </a:r>
            <a:r>
              <a:rPr lang="en-US" sz="2400" dirty="0">
                <a:latin typeface="Courier New"/>
                <a:cs typeface="Courier New"/>
              </a:rPr>
              <a:t>;</a:t>
            </a:r>
          </a:p>
          <a:p>
            <a:endParaRPr lang="en-US" sz="2400" dirty="0">
              <a:latin typeface="Courier New"/>
              <a:cs typeface="Courier New"/>
            </a:endParaRPr>
          </a:p>
          <a:p>
            <a:r>
              <a:rPr lang="en-US" sz="2400" dirty="0" err="1">
                <a:latin typeface="Courier New"/>
                <a:cs typeface="Courier New"/>
              </a:rPr>
              <a:t>mutex</a:t>
            </a:r>
            <a:r>
              <a:rPr lang="en-US" sz="2400" dirty="0">
                <a:latin typeface="Courier New"/>
                <a:cs typeface="Courier New"/>
              </a:rPr>
              <a:t> = </a:t>
            </a:r>
            <a:r>
              <a:rPr lang="en-US" sz="2400" dirty="0" err="1">
                <a:latin typeface="Courier New"/>
                <a:cs typeface="Courier New"/>
              </a:rPr>
              <a:t>lock_create</a:t>
            </a:r>
            <a:r>
              <a:rPr lang="en-US" sz="2400" dirty="0">
                <a:latin typeface="Courier New"/>
                <a:cs typeface="Courier New"/>
              </a:rPr>
              <a:t>(“</a:t>
            </a:r>
            <a:r>
              <a:rPr lang="en-US" sz="2400" dirty="0" err="1">
                <a:latin typeface="Courier New"/>
                <a:cs typeface="Courier New"/>
              </a:rPr>
              <a:t>mutex</a:t>
            </a:r>
            <a:r>
              <a:rPr lang="en-US" sz="2400" dirty="0">
                <a:latin typeface="Courier New"/>
                <a:cs typeface="Courier New"/>
              </a:rPr>
              <a:t> for cv”);</a:t>
            </a:r>
          </a:p>
          <a:p>
            <a:r>
              <a:rPr lang="en-US" sz="2400" dirty="0">
                <a:latin typeface="Courier New"/>
                <a:cs typeface="Courier New"/>
              </a:rPr>
              <a:t>if (</a:t>
            </a:r>
            <a:r>
              <a:rPr lang="en-US" sz="2400" dirty="0" err="1">
                <a:latin typeface="Courier New"/>
                <a:cs typeface="Courier New"/>
              </a:rPr>
              <a:t>mutex</a:t>
            </a:r>
            <a:r>
              <a:rPr lang="en-US" sz="2400" dirty="0">
                <a:latin typeface="Courier New"/>
                <a:cs typeface="Courier New"/>
              </a:rPr>
              <a:t> == NULL)</a:t>
            </a:r>
          </a:p>
          <a:p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    panic(”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cs typeface="Courier New"/>
              </a:rPr>
              <a:t>mutex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: Out of memory.\n");</a:t>
            </a:r>
          </a:p>
          <a:p>
            <a:endParaRPr lang="en-US" sz="2400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r>
              <a:rPr lang="en-US" sz="2400" dirty="0" err="1">
                <a:latin typeface="Courier New"/>
                <a:cs typeface="Courier New"/>
              </a:rPr>
              <a:t>notEmpty</a:t>
            </a:r>
            <a:r>
              <a:rPr lang="en-US" sz="2400" dirty="0">
                <a:latin typeface="Courier New"/>
                <a:cs typeface="Courier New"/>
              </a:rPr>
              <a:t> = </a:t>
            </a:r>
            <a:r>
              <a:rPr lang="en-US" sz="2400" dirty="0" err="1">
                <a:latin typeface="Courier New"/>
                <a:cs typeface="Courier New"/>
              </a:rPr>
              <a:t>cv_create</a:t>
            </a:r>
            <a:r>
              <a:rPr lang="en-US" sz="2400" dirty="0">
                <a:latin typeface="Courier New"/>
                <a:cs typeface="Courier New"/>
              </a:rPr>
              <a:t>(“Buffer not empty”);</a:t>
            </a:r>
          </a:p>
          <a:p>
            <a:r>
              <a:rPr lang="en-US" sz="2400" dirty="0" err="1">
                <a:latin typeface="Courier New"/>
                <a:cs typeface="Courier New"/>
              </a:rPr>
              <a:t>notFull</a:t>
            </a:r>
            <a:r>
              <a:rPr lang="en-US" sz="2400" dirty="0">
                <a:latin typeface="Courier New"/>
                <a:cs typeface="Courier New"/>
              </a:rPr>
              <a:t> = </a:t>
            </a:r>
            <a:r>
              <a:rPr lang="en-US" sz="2400" dirty="0" err="1">
                <a:latin typeface="Courier New"/>
                <a:cs typeface="Courier New"/>
              </a:rPr>
              <a:t>cv_create</a:t>
            </a:r>
            <a:r>
              <a:rPr lang="en-US" sz="2400" dirty="0">
                <a:latin typeface="Courier New"/>
                <a:cs typeface="Courier New"/>
              </a:rPr>
              <a:t>(“Buffer not full”);</a:t>
            </a:r>
          </a:p>
          <a:p>
            <a:r>
              <a:rPr lang="en-US" sz="2400" dirty="0">
                <a:latin typeface="Courier New"/>
                <a:cs typeface="Courier New"/>
              </a:rPr>
              <a:t>if (</a:t>
            </a:r>
            <a:r>
              <a:rPr lang="en-US" sz="2400" dirty="0" err="1">
                <a:latin typeface="Courier New"/>
                <a:cs typeface="Courier New"/>
              </a:rPr>
              <a:t>notEmpty</a:t>
            </a:r>
            <a:r>
              <a:rPr lang="en-US" sz="2400" dirty="0">
                <a:latin typeface="Courier New"/>
                <a:cs typeface="Courier New"/>
              </a:rPr>
              <a:t> == NULL || </a:t>
            </a:r>
            <a:r>
              <a:rPr lang="en-US" sz="2400" dirty="0" err="1">
                <a:latin typeface="Courier New"/>
                <a:cs typeface="Courier New"/>
              </a:rPr>
              <a:t>notFull</a:t>
            </a:r>
            <a:r>
              <a:rPr lang="en-US" sz="2400" dirty="0">
                <a:latin typeface="Courier New"/>
                <a:cs typeface="Courier New"/>
              </a:rPr>
              <a:t> == NULL)</a:t>
            </a:r>
          </a:p>
          <a:p>
            <a:r>
              <a:rPr lang="en-US" sz="2400" dirty="0">
                <a:latin typeface="Courier New"/>
                <a:cs typeface="Courier New"/>
              </a:rPr>
              <a:t>    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panic(”CV: Out of memory.\n");</a:t>
            </a:r>
            <a:endParaRPr lang="en-US" sz="24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79757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Handle the empty/full cases using locks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Condition Variables</a:t>
            </a:r>
            <a:r>
              <a:rPr lang="en-US" dirty="0">
                <a:latin typeface="Calibri"/>
                <a:cs typeface="Calibri"/>
              </a:rPr>
              <a:t>: Data Structure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How to implement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cv_wait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>
                <a:latin typeface="Calibri"/>
                <a:cs typeface="Calibri"/>
              </a:rPr>
              <a:t>? 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How to implement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cv_signal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>
                <a:latin typeface="Calibri"/>
                <a:cs typeface="Calibri"/>
              </a:rPr>
              <a:t>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DD708-9C6C-BC4A-8ACC-1131D652BA9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14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"/>
          <p:cNvSpPr>
            <a:spLocks noGrp="1"/>
          </p:cNvSpPr>
          <p:nvPr>
            <p:ph type="ctrTitle"/>
          </p:nvPr>
        </p:nvSpPr>
        <p:spPr>
          <a:xfrm>
            <a:off x="1828800" y="457200"/>
            <a:ext cx="8686800" cy="3048000"/>
          </a:xfrm>
        </p:spPr>
        <p:txBody>
          <a:bodyPr>
            <a:normAutofit fontScale="90000"/>
          </a:bodyPr>
          <a:lstStyle/>
          <a:p>
            <a:r>
              <a:rPr lang="en-US" altLang="zh-CN" sz="4900" dirty="0">
                <a:latin typeface="Calibri" charset="0"/>
                <a:ea typeface="SimSun" charset="0"/>
                <a:cs typeface="SimSun" charset="0"/>
              </a:rPr>
              <a:t>COMP 3500 </a:t>
            </a:r>
            <a:br>
              <a:rPr lang="en-US" altLang="zh-CN" sz="4900" dirty="0">
                <a:latin typeface="Calibri" charset="0"/>
                <a:ea typeface="SimSun" charset="0"/>
                <a:cs typeface="SimSun" charset="0"/>
              </a:rPr>
            </a:br>
            <a:r>
              <a:rPr lang="en-US" altLang="zh-CN" sz="4900" dirty="0">
                <a:latin typeface="Calibri" charset="0"/>
                <a:ea typeface="SimSun" charset="0"/>
                <a:cs typeface="SimSun" charset="0"/>
              </a:rPr>
              <a:t>Introduction to Operating Systems</a:t>
            </a:r>
            <a:br>
              <a:rPr lang="en-US" altLang="zh-CN" sz="3600" dirty="0">
                <a:latin typeface="Calibri" charset="0"/>
                <a:ea typeface="SimSun" charset="0"/>
                <a:cs typeface="SimSun" charset="0"/>
              </a:rPr>
            </a:br>
            <a:br>
              <a:rPr lang="en-US" altLang="zh-CN" sz="3600" dirty="0">
                <a:latin typeface="Calibri" charset="0"/>
                <a:ea typeface="SimSun" charset="0"/>
                <a:cs typeface="SimSun" charset="0"/>
              </a:rPr>
            </a:br>
            <a:r>
              <a:rPr lang="en-US" altLang="zh-CN" sz="4000" dirty="0">
                <a:latin typeface="Calibri" charset="0"/>
                <a:ea typeface="SimSun" charset="0"/>
                <a:cs typeface="SimSun" charset="0"/>
              </a:rPr>
              <a:t>Synchronization: Part 4 (cont.)</a:t>
            </a:r>
            <a:br>
              <a:rPr lang="en-US" altLang="zh-CN" sz="4000" dirty="0">
                <a:latin typeface="Calibri" charset="0"/>
                <a:ea typeface="SimSun" charset="0"/>
                <a:cs typeface="SimSun" charset="0"/>
              </a:rPr>
            </a:br>
            <a:r>
              <a:rPr lang="en-US" sz="4000" dirty="0">
                <a:ea typeface="MS PGothic" charset="0"/>
              </a:rPr>
              <a:t>Classical Synchronization Problems</a:t>
            </a:r>
            <a:endParaRPr lang="en-US" altLang="zh-CN" sz="4000" dirty="0">
              <a:latin typeface="Calibri" charset="0"/>
              <a:ea typeface="SimSun" charset="0"/>
              <a:cs typeface="SimSun" charset="0"/>
            </a:endParaRPr>
          </a:p>
        </p:txBody>
      </p:sp>
      <p:sp>
        <p:nvSpPr>
          <p:cNvPr id="6146" name="Text Box 3"/>
          <p:cNvSpPr txBox="1">
            <a:spLocks noChangeArrowheads="1"/>
          </p:cNvSpPr>
          <p:nvPr/>
        </p:nvSpPr>
        <p:spPr bwMode="auto">
          <a:xfrm>
            <a:off x="3581400" y="4343400"/>
            <a:ext cx="49530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3200" b="1" dirty="0">
                <a:latin typeface="Calibri" charset="0"/>
                <a:ea typeface="SimSun" charset="0"/>
                <a:cs typeface="SimSun" charset="0"/>
              </a:rPr>
              <a:t>Dr. Xiao Qin</a:t>
            </a:r>
          </a:p>
          <a:p>
            <a:pPr algn="ctr">
              <a:spcBef>
                <a:spcPct val="50000"/>
              </a:spcBef>
            </a:pPr>
            <a:r>
              <a:rPr kumimoji="1" lang="en-US" i="1" dirty="0">
                <a:latin typeface="Calibri" charset="0"/>
              </a:rPr>
              <a:t>Auburn University</a:t>
            </a:r>
            <a:br>
              <a:rPr kumimoji="1" lang="en-US" i="1" dirty="0">
                <a:latin typeface="Calibri" charset="0"/>
              </a:rPr>
            </a:br>
            <a:r>
              <a:rPr kumimoji="1" lang="en-US" i="1" dirty="0">
                <a:latin typeface="Calibri" charset="0"/>
              </a:rPr>
              <a:t>http://www.eng.auburn.edu/~xqin</a:t>
            </a:r>
          </a:p>
          <a:p>
            <a:pPr algn="ctr">
              <a:lnSpc>
                <a:spcPct val="50000"/>
              </a:lnSpc>
              <a:spcBef>
                <a:spcPct val="50000"/>
              </a:spcBef>
            </a:pPr>
            <a:r>
              <a:rPr kumimoji="1" lang="en-US" i="1" dirty="0">
                <a:latin typeface="Calibri" charset="0"/>
              </a:rPr>
              <a:t>xqin@auburn.edu</a:t>
            </a:r>
            <a:endParaRPr kumimoji="1" lang="en-US" altLang="zh-CN" i="1" dirty="0">
              <a:latin typeface="Calibri" charset="0"/>
              <a:ea typeface="SimSun" charset="0"/>
              <a:cs typeface="SimSun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905000" y="6350001"/>
            <a:ext cx="2133600" cy="365125"/>
          </a:xfrm>
        </p:spPr>
        <p:txBody>
          <a:bodyPr/>
          <a:lstStyle/>
          <a:p>
            <a:fld id="{8353CCE1-ED68-4673-B2B8-9A8ACC32B75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25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2644776" y="146050"/>
            <a:ext cx="7566025" cy="844550"/>
          </a:xfrm>
        </p:spPr>
        <p:txBody>
          <a:bodyPr>
            <a:noAutofit/>
          </a:bodyPr>
          <a:lstStyle/>
          <a:p>
            <a:pPr eaLnBrk="1" hangingPunct="1"/>
            <a:r>
              <a:rPr lang="en-US" dirty="0">
                <a:ea typeface="MS PGothic" charset="0"/>
              </a:rPr>
              <a:t>The Readers-Writers Problem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752600"/>
            <a:ext cx="7467600" cy="3613150"/>
          </a:xfrm>
        </p:spPr>
        <p:txBody>
          <a:bodyPr>
            <a:normAutofit/>
          </a:bodyPr>
          <a:lstStyle/>
          <a:p>
            <a:r>
              <a:rPr lang="en-US" sz="2400" dirty="0">
                <a:ea typeface="MS PGothic" charset="0"/>
              </a:rPr>
              <a:t>Concurrent processes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  <a:ea typeface="MS PGothic" charset="0"/>
              </a:rPr>
              <a:t>Readers</a:t>
            </a:r>
            <a:r>
              <a:rPr lang="en-US" sz="2400" dirty="0">
                <a:ea typeface="MS PGothic" charset="0"/>
              </a:rPr>
              <a:t> – only read data; do </a:t>
            </a:r>
            <a:r>
              <a:rPr lang="en-US" sz="2400" b="1" i="1" dirty="0">
                <a:ea typeface="MS PGothic" charset="0"/>
              </a:rPr>
              <a:t>not</a:t>
            </a:r>
            <a:r>
              <a:rPr lang="en-US" sz="2400" b="1" dirty="0">
                <a:ea typeface="MS PGothic" charset="0"/>
              </a:rPr>
              <a:t> </a:t>
            </a:r>
            <a:r>
              <a:rPr lang="en-US" sz="2400" dirty="0">
                <a:ea typeface="MS PGothic" charset="0"/>
              </a:rPr>
              <a:t>perform updates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  <a:ea typeface="MS PGothic" charset="0"/>
              </a:rPr>
              <a:t>Writers</a:t>
            </a:r>
            <a:r>
              <a:rPr lang="en-US" sz="2400" dirty="0">
                <a:ea typeface="MS PGothic" charset="0"/>
              </a:rPr>
              <a:t>   – both read and write</a:t>
            </a:r>
          </a:p>
          <a:p>
            <a:r>
              <a:rPr lang="en-US" sz="2400" dirty="0">
                <a:ea typeface="MS PGothic" charset="0"/>
              </a:rPr>
              <a:t>Problem: </a:t>
            </a:r>
          </a:p>
          <a:p>
            <a:pPr lvl="1"/>
            <a:r>
              <a:rPr lang="en-US" sz="2400" dirty="0">
                <a:ea typeface="MS PGothic" charset="0"/>
              </a:rPr>
              <a:t>Allow </a:t>
            </a:r>
            <a:r>
              <a:rPr lang="en-US" sz="2400" dirty="0">
                <a:solidFill>
                  <a:srgbClr val="FF0000"/>
                </a:solidFill>
                <a:ea typeface="MS PGothic" charset="0"/>
              </a:rPr>
              <a:t>multiple readers</a:t>
            </a:r>
            <a:r>
              <a:rPr lang="en-US" sz="2400" dirty="0">
                <a:ea typeface="MS PGothic" charset="0"/>
              </a:rPr>
              <a:t> to read at the same time</a:t>
            </a:r>
          </a:p>
          <a:p>
            <a:pPr lvl="1"/>
            <a:r>
              <a:rPr lang="en-US" sz="2400" dirty="0">
                <a:ea typeface="MS PGothic" charset="0"/>
              </a:rPr>
              <a:t>Only one </a:t>
            </a:r>
            <a:r>
              <a:rPr lang="en-US" sz="2400" dirty="0">
                <a:solidFill>
                  <a:srgbClr val="FF0000"/>
                </a:solidFill>
                <a:ea typeface="MS PGothic" charset="0"/>
              </a:rPr>
              <a:t>single writer</a:t>
            </a:r>
            <a:r>
              <a:rPr lang="en-US" sz="2400" dirty="0">
                <a:ea typeface="MS PGothic" charset="0"/>
              </a:rPr>
              <a:t> can access the shared data</a:t>
            </a:r>
          </a:p>
          <a:p>
            <a:pPr lvl="1"/>
            <a:endParaRPr lang="en-US" sz="2400" dirty="0">
              <a:ea typeface="MS PGothic" charset="0"/>
            </a:endParaRPr>
          </a:p>
          <a:p>
            <a:pPr lvl="1"/>
            <a:endParaRPr lang="en-US" dirty="0">
              <a:latin typeface="Helvetica" charset="0"/>
              <a:ea typeface="MS PGothic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056" y="1600200"/>
            <a:ext cx="3505200" cy="313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07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2209801" y="381000"/>
            <a:ext cx="8094663" cy="766762"/>
          </a:xfrm>
        </p:spPr>
        <p:txBody>
          <a:bodyPr>
            <a:noAutofit/>
          </a:bodyPr>
          <a:lstStyle/>
          <a:p>
            <a:r>
              <a:rPr lang="en-US" dirty="0">
                <a:latin typeface="+mn-lt"/>
                <a:ea typeface="MS PGothic" charset="0"/>
              </a:rPr>
              <a:t>Other Readers-Writers Problems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1308498" y="1447800"/>
            <a:ext cx="9897268" cy="4111625"/>
          </a:xfrm>
        </p:spPr>
        <p:txBody>
          <a:bodyPr>
            <a:normAutofit/>
          </a:bodyPr>
          <a:lstStyle/>
          <a:p>
            <a:r>
              <a:rPr lang="en-US" sz="2800" b="1" dirty="0">
                <a:ea typeface="MS PGothic" charset="0"/>
              </a:rPr>
              <a:t>Problem 1:</a:t>
            </a:r>
            <a:r>
              <a:rPr lang="en-US" sz="2800" dirty="0">
                <a:ea typeface="MS PGothic" charset="0"/>
              </a:rPr>
              <a:t> no reader kept waiting unless writer has permission to use shared object</a:t>
            </a:r>
          </a:p>
          <a:p>
            <a:endParaRPr lang="en-US" sz="2800" dirty="0">
              <a:ea typeface="MS PGothic" charset="0"/>
            </a:endParaRPr>
          </a:p>
          <a:p>
            <a:r>
              <a:rPr lang="en-US" sz="2800" b="1" dirty="0">
                <a:ea typeface="MS PGothic" charset="0"/>
              </a:rPr>
              <a:t>Problem 2:</a:t>
            </a:r>
            <a:r>
              <a:rPr lang="en-US" sz="2800" dirty="0">
                <a:ea typeface="MS PGothic" charset="0"/>
              </a:rPr>
              <a:t> once writer is ready, it performs the write ASAP</a:t>
            </a:r>
          </a:p>
          <a:p>
            <a:endParaRPr lang="en-US" sz="2800" dirty="0">
              <a:ea typeface="MS PGothic" charset="0"/>
            </a:endParaRPr>
          </a:p>
          <a:p>
            <a:r>
              <a:rPr lang="en-US" sz="2800" dirty="0">
                <a:ea typeface="MS PGothic" charset="0"/>
              </a:rPr>
              <a:t>Both may have </a:t>
            </a:r>
            <a:r>
              <a:rPr lang="en-US" sz="2800" dirty="0">
                <a:solidFill>
                  <a:srgbClr val="FF0000"/>
                </a:solidFill>
                <a:ea typeface="MS PGothic" charset="0"/>
              </a:rPr>
              <a:t>starvation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390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115316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dirty="0">
                <a:solidFill>
                  <a:srgbClr val="FF0000"/>
                </a:solidFill>
                <a:latin typeface="+mn-lt"/>
                <a:ea typeface="MS PGothic" charset="0"/>
              </a:rPr>
              <a:t>Exercise 1: </a:t>
            </a:r>
            <a:r>
              <a:rPr lang="en-US" sz="3600" dirty="0">
                <a:latin typeface="+mn-lt"/>
                <a:ea typeface="MS PGothic" charset="0"/>
              </a:rPr>
              <a:t>Can you solve the dining-philosopher problem?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4038600"/>
            <a:ext cx="11049000" cy="2514600"/>
          </a:xfrm>
        </p:spPr>
        <p:txBody>
          <a:bodyPr>
            <a:noAutofit/>
          </a:bodyPr>
          <a:lstStyle/>
          <a:p>
            <a:pPr>
              <a:tabLst>
                <a:tab pos="1365250" algn="l"/>
                <a:tab pos="1538288" algn="l"/>
              </a:tabLst>
            </a:pPr>
            <a:r>
              <a:rPr lang="en-US" sz="2800" dirty="0">
                <a:ea typeface="MS PGothic" charset="0"/>
              </a:rPr>
              <a:t>Philosophers spend their lives thinking and </a:t>
            </a:r>
            <a:r>
              <a:rPr lang="en-US" sz="2800" dirty="0">
                <a:solidFill>
                  <a:srgbClr val="FF0000"/>
                </a:solidFill>
                <a:ea typeface="MS PGothic" charset="0"/>
              </a:rPr>
              <a:t>eating</a:t>
            </a:r>
          </a:p>
          <a:p>
            <a:pPr>
              <a:tabLst>
                <a:tab pos="1365250" algn="l"/>
                <a:tab pos="1538288" algn="l"/>
              </a:tabLst>
            </a:pPr>
            <a:r>
              <a:rPr lang="en-US" sz="2800" dirty="0">
                <a:ea typeface="MS PGothic" charset="0"/>
              </a:rPr>
              <a:t>O</a:t>
            </a:r>
            <a:r>
              <a:rPr lang="en-US" altLang="ja-JP" sz="2800" dirty="0">
                <a:ea typeface="MS PGothic" charset="0"/>
              </a:rPr>
              <a:t>ccasionally try to pick up </a:t>
            </a:r>
            <a:r>
              <a:rPr lang="en-US" altLang="ja-JP" sz="2800" dirty="0">
                <a:solidFill>
                  <a:srgbClr val="FF0000"/>
                </a:solidFill>
                <a:ea typeface="MS PGothic" charset="0"/>
              </a:rPr>
              <a:t>2 chopsticks</a:t>
            </a:r>
            <a:r>
              <a:rPr lang="en-US" altLang="ja-JP" sz="2800" dirty="0">
                <a:ea typeface="MS PGothic" charset="0"/>
              </a:rPr>
              <a:t> (one at a time) to eat from bowl</a:t>
            </a:r>
          </a:p>
          <a:p>
            <a:pPr>
              <a:tabLst>
                <a:tab pos="1365250" algn="l"/>
                <a:tab pos="1538288" algn="l"/>
              </a:tabLst>
            </a:pPr>
            <a:r>
              <a:rPr lang="en-US" sz="2800" dirty="0">
                <a:ea typeface="MS PGothic" charset="0"/>
              </a:rPr>
              <a:t>In the case of 5 philosophers: Shared data</a:t>
            </a:r>
          </a:p>
          <a:p>
            <a:pPr lvl="1">
              <a:tabLst>
                <a:tab pos="1365250" algn="l"/>
                <a:tab pos="1538288" algn="l"/>
              </a:tabLst>
            </a:pPr>
            <a:r>
              <a:rPr lang="en-US" sz="2400" dirty="0">
                <a:ea typeface="MS PGothic" charset="0"/>
              </a:rPr>
              <a:t>Bowl of rice</a:t>
            </a:r>
          </a:p>
          <a:p>
            <a:pPr lvl="1">
              <a:tabLst>
                <a:tab pos="1365250" algn="l"/>
                <a:tab pos="1538288" algn="l"/>
              </a:tabLst>
            </a:pPr>
            <a:r>
              <a:rPr lang="en-US" sz="2400" dirty="0">
                <a:ea typeface="MS PGothic" charset="0"/>
              </a:rPr>
              <a:t>Semaphore </a:t>
            </a:r>
            <a:r>
              <a:rPr lang="en-US" sz="2400" dirty="0">
                <a:solidFill>
                  <a:srgbClr val="FF0000"/>
                </a:solidFill>
                <a:ea typeface="MS PGothic" charset="0"/>
              </a:rPr>
              <a:t>chopstick [5]</a:t>
            </a:r>
            <a:endParaRPr lang="en-US" sz="2400" dirty="0">
              <a:ea typeface="MS PGothic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1079500"/>
            <a:ext cx="2743200" cy="2743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68700" y="1282700"/>
            <a:ext cx="835660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FF0000"/>
                </a:solidFill>
                <a:latin typeface="Calibri" charset="0"/>
                <a:ea typeface="SimSun" charset="-122"/>
                <a:cs typeface="Arial" charset="0"/>
              </a:rPr>
              <a:t>Exercise 1.1 (</a:t>
            </a:r>
            <a:r>
              <a:rPr lang="en-US" sz="2800" b="1" dirty="0" err="1">
                <a:solidFill>
                  <a:srgbClr val="FF0000"/>
                </a:solidFill>
                <a:latin typeface="Calibri" charset="0"/>
                <a:ea typeface="SimSun" charset="-122"/>
                <a:cs typeface="Arial" charset="0"/>
              </a:rPr>
              <a:t>Plickers</a:t>
            </a:r>
            <a:r>
              <a:rPr lang="en-US" sz="2800" b="1" dirty="0">
                <a:solidFill>
                  <a:srgbClr val="FF0000"/>
                </a:solidFill>
                <a:latin typeface="Calibri" charset="0"/>
                <a:ea typeface="SimSun" charset="-122"/>
                <a:cs typeface="Arial" charset="0"/>
              </a:rPr>
              <a:t>): </a:t>
            </a:r>
            <a:r>
              <a:rPr lang="en-US" sz="2800" dirty="0">
                <a:latin typeface="Calibri" charset="0"/>
                <a:ea typeface="SimSun" charset="-122"/>
                <a:cs typeface="Arial" charset="0"/>
              </a:rPr>
              <a:t>What are the initial values of semaphore array </a:t>
            </a:r>
            <a:r>
              <a:rPr lang="en-US" sz="2800" dirty="0">
                <a:latin typeface="Courier New" charset="0"/>
                <a:ea typeface="SimSun" charset="-122"/>
              </a:rPr>
              <a:t>chopstick[5]</a:t>
            </a:r>
            <a:r>
              <a:rPr lang="en-US" sz="2800" dirty="0">
                <a:latin typeface="Calibri" charset="0"/>
                <a:ea typeface="SimSun" charset="-122"/>
                <a:cs typeface="Arial" charset="0"/>
              </a:rPr>
              <a:t>? </a:t>
            </a:r>
            <a:endParaRPr lang="en-US" sz="2800" dirty="0">
              <a:latin typeface="Times New Roman" charset="0"/>
              <a:ea typeface="SimSun" charset="-122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sz="2000" dirty="0">
                <a:latin typeface="Courier New" charset="0"/>
                <a:ea typeface="SimSun" charset="-122"/>
              </a:rPr>
              <a:t>chopstick[0]= … chopstick[4] = 0;</a:t>
            </a:r>
            <a:endParaRPr lang="en-US" sz="2000" dirty="0">
              <a:latin typeface="Times New Roman" charset="0"/>
              <a:ea typeface="SimSun" charset="-122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sz="2000" dirty="0">
                <a:latin typeface="Courier New" charset="0"/>
                <a:ea typeface="SimSun" charset="-122"/>
              </a:rPr>
              <a:t>chopstick[0]= … chopstick[3] = 1; chopstick[4]= 0;</a:t>
            </a:r>
            <a:endParaRPr lang="en-US" sz="2000" dirty="0">
              <a:latin typeface="Times New Roman" charset="0"/>
              <a:ea typeface="SimSun" charset="-122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sz="2000" dirty="0">
                <a:latin typeface="Courier New" charset="0"/>
                <a:ea typeface="SimSun" charset="-122"/>
              </a:rPr>
              <a:t>chopstick[0]= … chopstick[3] = 0; chopstick[4]= 1;</a:t>
            </a:r>
            <a:endParaRPr lang="en-US" sz="2000" dirty="0">
              <a:latin typeface="Times New Roman" charset="0"/>
              <a:ea typeface="SimSun" charset="-122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sz="2000" dirty="0">
                <a:latin typeface="Courier New" charset="0"/>
                <a:ea typeface="SimSun" charset="-122"/>
              </a:rPr>
              <a:t>chopstick[0]= … chopstick[4] = 1;</a:t>
            </a:r>
            <a:endParaRPr lang="en-US" sz="2000" dirty="0">
              <a:effectLst/>
              <a:latin typeface="Times New Roman" charset="0"/>
              <a:ea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246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1" y="304801"/>
            <a:ext cx="7866063" cy="576263"/>
          </a:xfrm>
        </p:spPr>
        <p:txBody>
          <a:bodyPr>
            <a:normAutofit fontScale="90000"/>
          </a:bodyPr>
          <a:lstStyle/>
          <a:p>
            <a:r>
              <a:rPr lang="en-US" sz="3000" dirty="0">
                <a:latin typeface="Arial" charset="0"/>
                <a:ea typeface="MS PGothic" charset="0"/>
              </a:rPr>
              <a:t>  </a:t>
            </a:r>
            <a:r>
              <a:rPr lang="en-US" sz="4900" dirty="0">
                <a:latin typeface="+mn-lt"/>
                <a:ea typeface="MS PGothic" charset="0"/>
              </a:rPr>
              <a:t>The structure of Philosopher</a:t>
            </a:r>
            <a:r>
              <a:rPr lang="en-US" sz="4900" i="1" dirty="0">
                <a:solidFill>
                  <a:srgbClr val="0000FF"/>
                </a:solidFill>
                <a:latin typeface="+mn-lt"/>
                <a:ea typeface="MS PGothic" charset="0"/>
              </a:rPr>
              <a:t> </a:t>
            </a:r>
            <a:r>
              <a:rPr lang="en-US" sz="4900" i="1" dirty="0" err="1">
                <a:solidFill>
                  <a:srgbClr val="0000FF"/>
                </a:solidFill>
                <a:latin typeface="+mn-lt"/>
                <a:ea typeface="MS PGothic" charset="0"/>
              </a:rPr>
              <a:t>i</a:t>
            </a:r>
            <a:endParaRPr lang="en-US" sz="4900" dirty="0">
              <a:latin typeface="+mn-lt"/>
              <a:ea typeface="MS PGothic" charset="0"/>
            </a:endParaRP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>
          <a:xfrm>
            <a:off x="0" y="1357314"/>
            <a:ext cx="7707312" cy="4784725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sz="2400" dirty="0">
                <a:latin typeface="Courier New"/>
                <a:ea typeface="MS PGothic" charset="0"/>
                <a:cs typeface="Courier New"/>
              </a:rPr>
              <a:t>     /* Before */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do { 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    </a:t>
            </a:r>
            <a:r>
              <a:rPr lang="en-US" dirty="0">
                <a:solidFill>
                  <a:srgbClr val="FF0000"/>
                </a:solidFill>
                <a:latin typeface="Courier New"/>
                <a:ea typeface="MS PGothic" charset="0"/>
                <a:cs typeface="Courier New"/>
              </a:rPr>
              <a:t>wait (chopstick[</a:t>
            </a:r>
            <a:r>
              <a:rPr lang="en-US" dirty="0" err="1">
                <a:solidFill>
                  <a:srgbClr val="FF0000"/>
                </a:solidFill>
                <a:latin typeface="Courier New"/>
                <a:ea typeface="MS PGothic" charset="0"/>
                <a:cs typeface="Courier New"/>
              </a:rPr>
              <a:t>i</a:t>
            </a:r>
            <a:r>
              <a:rPr lang="en-US" dirty="0">
                <a:solidFill>
                  <a:srgbClr val="FF0000"/>
                </a:solidFill>
                <a:latin typeface="Courier New"/>
                <a:ea typeface="MS PGothic" charset="0"/>
                <a:cs typeface="Courier New"/>
              </a:rPr>
              <a:t>] );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	</a:t>
            </a:r>
            <a:r>
              <a:rPr lang="en-US" dirty="0">
                <a:solidFill>
                  <a:srgbClr val="0070C0"/>
                </a:solidFill>
                <a:latin typeface="Courier New"/>
                <a:ea typeface="MS PGothic" charset="0"/>
                <a:cs typeface="Courier New"/>
              </a:rPr>
              <a:t>  wait (</a:t>
            </a:r>
            <a:r>
              <a:rPr lang="en-US" dirty="0" err="1">
                <a:solidFill>
                  <a:srgbClr val="0070C0"/>
                </a:solidFill>
                <a:latin typeface="Courier New"/>
                <a:ea typeface="MS PGothic" charset="0"/>
                <a:cs typeface="Courier New"/>
              </a:rPr>
              <a:t>chopStick</a:t>
            </a:r>
            <a:r>
              <a:rPr lang="en-US" dirty="0">
                <a:solidFill>
                  <a:srgbClr val="0070C0"/>
                </a:solidFill>
                <a:latin typeface="Courier New"/>
                <a:ea typeface="MS PGothic" charset="0"/>
                <a:cs typeface="Courier New"/>
              </a:rPr>
              <a:t>[ (</a:t>
            </a:r>
            <a:r>
              <a:rPr lang="en-US" dirty="0" err="1">
                <a:solidFill>
                  <a:srgbClr val="0070C0"/>
                </a:solidFill>
                <a:latin typeface="Courier New"/>
                <a:ea typeface="MS PGothic" charset="0"/>
                <a:cs typeface="Courier New"/>
              </a:rPr>
              <a:t>i</a:t>
            </a:r>
            <a:r>
              <a:rPr lang="en-US" dirty="0">
                <a:solidFill>
                  <a:srgbClr val="0070C0"/>
                </a:solidFill>
                <a:latin typeface="Courier New"/>
                <a:ea typeface="MS PGothic" charset="0"/>
                <a:cs typeface="Courier New"/>
              </a:rPr>
              <a:t> + 1) % 5] );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	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	             //  eat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endParaRPr lang="en-US" dirty="0">
              <a:solidFill>
                <a:srgbClr val="000000"/>
              </a:solidFill>
              <a:latin typeface="Courier New"/>
              <a:ea typeface="MS PGothic" charset="0"/>
              <a:cs typeface="Courier New"/>
            </a:endParaRP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	  </a:t>
            </a:r>
            <a:r>
              <a:rPr lang="en-US" dirty="0">
                <a:solidFill>
                  <a:srgbClr val="FF0000"/>
                </a:solidFill>
                <a:latin typeface="Courier New"/>
                <a:ea typeface="MS PGothic" charset="0"/>
                <a:cs typeface="Courier New"/>
              </a:rPr>
              <a:t>signal (chopstick[</a:t>
            </a:r>
            <a:r>
              <a:rPr lang="en-US" dirty="0" err="1">
                <a:solidFill>
                  <a:srgbClr val="FF0000"/>
                </a:solidFill>
                <a:latin typeface="Courier New"/>
                <a:ea typeface="MS PGothic" charset="0"/>
                <a:cs typeface="Courier New"/>
              </a:rPr>
              <a:t>i</a:t>
            </a:r>
            <a:r>
              <a:rPr lang="en-US" dirty="0">
                <a:solidFill>
                  <a:srgbClr val="FF0000"/>
                </a:solidFill>
                <a:latin typeface="Courier New"/>
                <a:ea typeface="MS PGothic" charset="0"/>
                <a:cs typeface="Courier New"/>
              </a:rPr>
              <a:t>] );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	  </a:t>
            </a:r>
            <a:r>
              <a:rPr lang="en-US" dirty="0">
                <a:solidFill>
                  <a:srgbClr val="0070C0"/>
                </a:solidFill>
                <a:latin typeface="Courier New"/>
                <a:ea typeface="MS PGothic" charset="0"/>
                <a:cs typeface="Courier New"/>
              </a:rPr>
              <a:t>signal (chopstick[ (</a:t>
            </a:r>
            <a:r>
              <a:rPr lang="en-US" dirty="0" err="1">
                <a:solidFill>
                  <a:srgbClr val="0070C0"/>
                </a:solidFill>
                <a:latin typeface="Courier New"/>
                <a:ea typeface="MS PGothic" charset="0"/>
                <a:cs typeface="Courier New"/>
              </a:rPr>
              <a:t>i</a:t>
            </a:r>
            <a:r>
              <a:rPr lang="en-US" dirty="0">
                <a:solidFill>
                  <a:srgbClr val="0070C0"/>
                </a:solidFill>
                <a:latin typeface="Courier New"/>
                <a:ea typeface="MS PGothic" charset="0"/>
                <a:cs typeface="Courier New"/>
              </a:rPr>
              <a:t> + 1) % 5] );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	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               //  think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endParaRPr lang="en-US" dirty="0">
              <a:solidFill>
                <a:srgbClr val="000000"/>
              </a:solidFill>
              <a:latin typeface="Courier New"/>
              <a:ea typeface="MS PGothic" charset="0"/>
              <a:cs typeface="Courier New"/>
            </a:endParaRP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} while (TRUE);</a:t>
            </a:r>
            <a:r>
              <a:rPr lang="en-US" dirty="0">
                <a:latin typeface="Courier New"/>
                <a:ea typeface="MS PGothic" charset="0"/>
                <a:cs typeface="Courier New"/>
              </a:rPr>
              <a:t> 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endParaRPr lang="en-US" dirty="0">
              <a:solidFill>
                <a:srgbClr val="0000FF"/>
              </a:solidFill>
              <a:latin typeface="Helvetica" charset="0"/>
              <a:ea typeface="MS PGothic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467600" y="1525901"/>
            <a:ext cx="443450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FF0000"/>
                </a:solidFill>
                <a:latin typeface="Calibri" charset="0"/>
                <a:ea typeface="SimSun" charset="-122"/>
                <a:cs typeface="Arial" charset="0"/>
              </a:rPr>
              <a:t>Exercise 1.2 (</a:t>
            </a:r>
            <a:r>
              <a:rPr lang="en-US" sz="2800" b="1" dirty="0" err="1">
                <a:solidFill>
                  <a:srgbClr val="FF0000"/>
                </a:solidFill>
                <a:latin typeface="Calibri" charset="0"/>
                <a:ea typeface="SimSun" charset="-122"/>
                <a:cs typeface="Arial" charset="0"/>
              </a:rPr>
              <a:t>Plickers</a:t>
            </a:r>
            <a:r>
              <a:rPr lang="en-US" sz="2800" b="1" dirty="0">
                <a:solidFill>
                  <a:srgbClr val="FF0000"/>
                </a:solidFill>
                <a:latin typeface="Calibri" charset="0"/>
                <a:ea typeface="SimSun" charset="-122"/>
                <a:cs typeface="Arial" charset="0"/>
              </a:rPr>
              <a:t>):</a:t>
            </a:r>
            <a:r>
              <a:rPr lang="en-US" sz="2800" b="1" dirty="0">
                <a:solidFill>
                  <a:srgbClr val="FF0000"/>
                </a:solidFill>
                <a:latin typeface="+mn-lt"/>
                <a:ea typeface="SimSun" charset="-122"/>
                <a:cs typeface="Arial" charset="0"/>
              </a:rPr>
              <a:t> </a:t>
            </a:r>
            <a:r>
              <a:rPr lang="en-US" sz="2800" dirty="0">
                <a:latin typeface="+mn-lt"/>
                <a:ea typeface="SimSun" charset="-122"/>
                <a:cs typeface="Arial" charset="0"/>
              </a:rPr>
              <a:t>Can you switch the order of the two chopsticks? </a:t>
            </a:r>
          </a:p>
          <a:p>
            <a:pPr marL="514350" indent="-514350" algn="just"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sz="2800" dirty="0">
                <a:latin typeface="+mn-lt"/>
                <a:ea typeface="SimSun" charset="-122"/>
              </a:rPr>
              <a:t>No</a:t>
            </a:r>
          </a:p>
          <a:p>
            <a:pPr marL="514350" indent="-514350" algn="just"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sz="2800" dirty="0">
                <a:latin typeface="+mn-lt"/>
                <a:ea typeface="SimSun" charset="-122"/>
              </a:rPr>
              <a:t>Yes</a:t>
            </a:r>
          </a:p>
          <a:p>
            <a:pPr marL="514350" indent="-514350" algn="just"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sz="2800" dirty="0">
                <a:latin typeface="+mn-lt"/>
                <a:ea typeface="SimSun" charset="-122"/>
              </a:rPr>
              <a:t>Sometimes</a:t>
            </a:r>
          </a:p>
          <a:p>
            <a:pPr marL="514350" indent="-514350" algn="just"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sz="2800" dirty="0">
                <a:latin typeface="+mn-lt"/>
                <a:ea typeface="SimSun" charset="-122"/>
              </a:rPr>
              <a:t>Depends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0" y="1357313"/>
            <a:ext cx="7707312" cy="47847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sz="2400" dirty="0">
                <a:latin typeface="Courier New"/>
                <a:ea typeface="MS PGothic" charset="0"/>
                <a:cs typeface="Courier New"/>
              </a:rPr>
              <a:t>     /* After */</a:t>
            </a:r>
          </a:p>
          <a:p>
            <a:pPr marL="1195388" lvl="2" indent="-338138" fontAlgn="auto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do { </a:t>
            </a:r>
          </a:p>
          <a:p>
            <a:pPr marL="1195388" lvl="2" indent="-338138" fontAlgn="auto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	</a:t>
            </a:r>
            <a:r>
              <a:rPr lang="en-US" dirty="0">
                <a:solidFill>
                  <a:srgbClr val="0070C0"/>
                </a:solidFill>
                <a:latin typeface="Courier New"/>
                <a:ea typeface="MS PGothic" charset="0"/>
                <a:cs typeface="Courier New"/>
              </a:rPr>
              <a:t>  wait (</a:t>
            </a:r>
            <a:r>
              <a:rPr lang="en-US" dirty="0" err="1">
                <a:solidFill>
                  <a:srgbClr val="0070C0"/>
                </a:solidFill>
                <a:latin typeface="Courier New"/>
                <a:ea typeface="MS PGothic" charset="0"/>
                <a:cs typeface="Courier New"/>
              </a:rPr>
              <a:t>chopStick</a:t>
            </a:r>
            <a:r>
              <a:rPr lang="en-US" dirty="0">
                <a:solidFill>
                  <a:srgbClr val="0070C0"/>
                </a:solidFill>
                <a:latin typeface="Courier New"/>
                <a:ea typeface="MS PGothic" charset="0"/>
                <a:cs typeface="Courier New"/>
              </a:rPr>
              <a:t>[ (</a:t>
            </a:r>
            <a:r>
              <a:rPr lang="en-US" dirty="0" err="1">
                <a:solidFill>
                  <a:srgbClr val="0070C0"/>
                </a:solidFill>
                <a:latin typeface="Courier New"/>
                <a:ea typeface="MS PGothic" charset="0"/>
                <a:cs typeface="Courier New"/>
              </a:rPr>
              <a:t>i</a:t>
            </a:r>
            <a:r>
              <a:rPr lang="en-US" dirty="0">
                <a:solidFill>
                  <a:srgbClr val="0070C0"/>
                </a:solidFill>
                <a:latin typeface="Courier New"/>
                <a:ea typeface="MS PGothic" charset="0"/>
                <a:cs typeface="Courier New"/>
              </a:rPr>
              <a:t> + 1) % 5] );</a:t>
            </a:r>
          </a:p>
          <a:p>
            <a:pPr marL="1195388" lvl="2" indent="-338138" fontAlgn="auto">
              <a:lnSpc>
                <a:spcPct val="90000"/>
              </a:lnSpc>
              <a:spcAft>
                <a:spcPts val="0"/>
              </a:spcAft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FF0000"/>
                </a:solidFill>
                <a:latin typeface="Courier New"/>
                <a:ea typeface="MS PGothic" charset="0"/>
                <a:cs typeface="Courier New"/>
              </a:rPr>
              <a:t>    wait (chopstick[</a:t>
            </a:r>
            <a:r>
              <a:rPr lang="en-US" dirty="0" err="1">
                <a:solidFill>
                  <a:srgbClr val="FF0000"/>
                </a:solidFill>
                <a:latin typeface="Courier New"/>
                <a:ea typeface="MS PGothic" charset="0"/>
                <a:cs typeface="Courier New"/>
              </a:rPr>
              <a:t>i</a:t>
            </a:r>
            <a:r>
              <a:rPr lang="en-US" dirty="0">
                <a:solidFill>
                  <a:srgbClr val="FF0000"/>
                </a:solidFill>
                <a:latin typeface="Courier New"/>
                <a:ea typeface="MS PGothic" charset="0"/>
                <a:cs typeface="Courier New"/>
              </a:rPr>
              <a:t>] );</a:t>
            </a:r>
          </a:p>
          <a:p>
            <a:pPr marL="1195388" lvl="2" indent="-338138" fontAlgn="auto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endParaRPr lang="en-US" dirty="0">
              <a:solidFill>
                <a:srgbClr val="0070C0"/>
              </a:solidFill>
              <a:latin typeface="Courier New"/>
              <a:ea typeface="MS PGothic" charset="0"/>
              <a:cs typeface="Courier New"/>
            </a:endParaRPr>
          </a:p>
          <a:p>
            <a:pPr marL="1195388" lvl="2" indent="-338138" fontAlgn="auto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	</a:t>
            </a:r>
          </a:p>
          <a:p>
            <a:pPr marL="1195388" lvl="2" indent="-338138" fontAlgn="auto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	             //  eat</a:t>
            </a:r>
          </a:p>
          <a:p>
            <a:pPr marL="1195388" lvl="2" indent="-338138" fontAlgn="auto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	  </a:t>
            </a:r>
            <a:r>
              <a:rPr lang="en-US" dirty="0">
                <a:solidFill>
                  <a:srgbClr val="0070C0"/>
                </a:solidFill>
                <a:latin typeface="Courier New"/>
                <a:ea typeface="MS PGothic" charset="0"/>
                <a:cs typeface="Courier New"/>
              </a:rPr>
              <a:t>signal (chopstick[ (</a:t>
            </a:r>
            <a:r>
              <a:rPr lang="en-US" dirty="0" err="1">
                <a:solidFill>
                  <a:srgbClr val="0070C0"/>
                </a:solidFill>
                <a:latin typeface="Courier New"/>
                <a:ea typeface="MS PGothic" charset="0"/>
                <a:cs typeface="Courier New"/>
              </a:rPr>
              <a:t>i</a:t>
            </a:r>
            <a:r>
              <a:rPr lang="en-US" dirty="0">
                <a:solidFill>
                  <a:srgbClr val="0070C0"/>
                </a:solidFill>
                <a:latin typeface="Courier New"/>
                <a:ea typeface="MS PGothic" charset="0"/>
                <a:cs typeface="Courier New"/>
              </a:rPr>
              <a:t> + 1) % 5] );</a:t>
            </a:r>
          </a:p>
          <a:p>
            <a:pPr marL="1195388" lvl="2" indent="-338138" fontAlgn="auto">
              <a:lnSpc>
                <a:spcPct val="90000"/>
              </a:lnSpc>
              <a:spcAft>
                <a:spcPts val="0"/>
              </a:spcAft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FF0000"/>
                </a:solidFill>
                <a:latin typeface="Courier New"/>
                <a:ea typeface="MS PGothic" charset="0"/>
                <a:cs typeface="Courier New"/>
              </a:rPr>
              <a:t>    signal (chopstick[</a:t>
            </a:r>
            <a:r>
              <a:rPr lang="en-US" dirty="0" err="1">
                <a:solidFill>
                  <a:srgbClr val="FF0000"/>
                </a:solidFill>
                <a:latin typeface="Courier New"/>
                <a:ea typeface="MS PGothic" charset="0"/>
                <a:cs typeface="Courier New"/>
              </a:rPr>
              <a:t>i</a:t>
            </a:r>
            <a:r>
              <a:rPr lang="en-US" dirty="0">
                <a:solidFill>
                  <a:srgbClr val="FF0000"/>
                </a:solidFill>
                <a:latin typeface="Courier New"/>
                <a:ea typeface="MS PGothic" charset="0"/>
                <a:cs typeface="Courier New"/>
              </a:rPr>
              <a:t>] );</a:t>
            </a:r>
          </a:p>
          <a:p>
            <a:pPr marL="1195388" lvl="2" indent="-338138" fontAlgn="auto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endParaRPr lang="en-US" dirty="0">
              <a:solidFill>
                <a:srgbClr val="0070C0"/>
              </a:solidFill>
              <a:latin typeface="Courier New"/>
              <a:ea typeface="MS PGothic" charset="0"/>
              <a:cs typeface="Courier New"/>
            </a:endParaRPr>
          </a:p>
          <a:p>
            <a:pPr marL="1195388" lvl="2" indent="-338138" fontAlgn="auto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	</a:t>
            </a:r>
          </a:p>
          <a:p>
            <a:pPr marL="1195388" lvl="2" indent="-338138" fontAlgn="auto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               //  think</a:t>
            </a:r>
          </a:p>
          <a:p>
            <a:pPr marL="1195388" lvl="2" indent="-338138" fontAlgn="auto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endParaRPr lang="en-US" dirty="0">
              <a:solidFill>
                <a:srgbClr val="000000"/>
              </a:solidFill>
              <a:latin typeface="Courier New"/>
              <a:ea typeface="MS PGothic" charset="0"/>
              <a:cs typeface="Courier New"/>
            </a:endParaRPr>
          </a:p>
          <a:p>
            <a:pPr marL="1195388" lvl="2" indent="-338138" fontAlgn="auto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} while (TRUE);</a:t>
            </a:r>
            <a:r>
              <a:rPr lang="en-US" dirty="0">
                <a:latin typeface="Courier New"/>
                <a:ea typeface="MS PGothic" charset="0"/>
                <a:cs typeface="Courier New"/>
              </a:rPr>
              <a:t> </a:t>
            </a:r>
          </a:p>
          <a:p>
            <a:pPr marL="1195388" lvl="2" indent="-338138" fontAlgn="auto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endParaRPr lang="en-US" dirty="0">
              <a:solidFill>
                <a:srgbClr val="0000FF"/>
              </a:solidFill>
              <a:latin typeface="Helvetica" charset="0"/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91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build="p"/>
      <p:bldP spid="6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1" y="304801"/>
            <a:ext cx="7866063" cy="1295399"/>
          </a:xfrm>
        </p:spPr>
        <p:txBody>
          <a:bodyPr>
            <a:normAutofit fontScale="90000"/>
          </a:bodyPr>
          <a:lstStyle/>
          <a:p>
            <a:r>
              <a:rPr lang="en-US" sz="3000" dirty="0">
                <a:latin typeface="Arial" charset="0"/>
                <a:ea typeface="MS PGothic" charset="0"/>
              </a:rPr>
              <a:t>  </a:t>
            </a:r>
            <a:r>
              <a:rPr lang="en-US" sz="4900" dirty="0">
                <a:solidFill>
                  <a:srgbClr val="FF0000"/>
                </a:solidFill>
                <a:ea typeface="MS PGothic" charset="0"/>
              </a:rPr>
              <a:t>Exercise 2: </a:t>
            </a:r>
            <a:r>
              <a:rPr lang="en-US" sz="4900" dirty="0">
                <a:ea typeface="MS PGothic" charset="0"/>
              </a:rPr>
              <a:t>What is the problem with this algorithm?</a:t>
            </a:r>
            <a:endParaRPr lang="en-US" sz="4900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>
          <a:xfrm>
            <a:off x="0" y="1119189"/>
            <a:ext cx="7707312" cy="4784725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endParaRPr lang="en-US" sz="2400" dirty="0">
              <a:latin typeface="Courier New"/>
              <a:ea typeface="MS PGothic" charset="0"/>
              <a:cs typeface="Courier New"/>
            </a:endParaRP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do { 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    wait (chopstick[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] );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	  wait (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chopStick</a:t>
            </a: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[ (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 + 1) % 5] );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	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	             //  eat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endParaRPr lang="en-US" dirty="0">
              <a:solidFill>
                <a:srgbClr val="000000"/>
              </a:solidFill>
              <a:latin typeface="Courier New"/>
              <a:ea typeface="MS PGothic" charset="0"/>
              <a:cs typeface="Courier New"/>
            </a:endParaRP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	  signal (chopstick[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] );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	  signal (chopstick[ (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 + 1) % 5] );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	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               //  think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endParaRPr lang="en-US" dirty="0">
              <a:solidFill>
                <a:srgbClr val="000000"/>
              </a:solidFill>
              <a:latin typeface="Courier New"/>
              <a:ea typeface="MS PGothic" charset="0"/>
              <a:cs typeface="Courier New"/>
            </a:endParaRP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} while (TRUE);</a:t>
            </a:r>
            <a:r>
              <a:rPr lang="en-US" dirty="0">
                <a:latin typeface="Courier New"/>
                <a:ea typeface="MS PGothic" charset="0"/>
                <a:cs typeface="Courier New"/>
              </a:rPr>
              <a:t> 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endParaRPr lang="en-US" dirty="0">
              <a:solidFill>
                <a:srgbClr val="0000FF"/>
              </a:solidFill>
              <a:latin typeface="Helvetica" charset="0"/>
              <a:ea typeface="MS PGothic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319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2F26D0F-7787-5C4C-99BF-4744DE7C3B5B}" type="slidenum">
              <a:rPr lang="en-US" sz="1400">
                <a:latin typeface="Arial" charset="0"/>
              </a:rPr>
              <a:pPr eaLnBrk="1" hangingPunct="1"/>
              <a:t>2</a:t>
            </a:fld>
            <a:endParaRPr lang="en-US" sz="1400">
              <a:latin typeface="Arial" charset="0"/>
            </a:endParaRP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0" y="762000"/>
            <a:ext cx="10134600" cy="2971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4000" dirty="0">
                <a:latin typeface="Calibri" charset="0"/>
                <a:ea typeface="宋体" charset="0"/>
                <a:cs typeface="宋体" charset="0"/>
              </a:rPr>
              <a:t>COMP 3500 </a:t>
            </a:r>
            <a:br>
              <a:rPr lang="en-US" altLang="zh-CN" sz="4000" dirty="0">
                <a:latin typeface="Calibri" charset="0"/>
                <a:ea typeface="宋体" charset="0"/>
                <a:cs typeface="宋体" charset="0"/>
              </a:rPr>
            </a:br>
            <a:r>
              <a:rPr lang="en-US" altLang="zh-CN" sz="4000" dirty="0">
                <a:latin typeface="Calibri" charset="0"/>
                <a:ea typeface="宋体" charset="0"/>
                <a:cs typeface="宋体" charset="0"/>
              </a:rPr>
              <a:t>Introduction to Operating Systems</a:t>
            </a:r>
            <a:br>
              <a:rPr lang="en-US" altLang="zh-CN" sz="4000" dirty="0">
                <a:latin typeface="Calibri" charset="0"/>
                <a:ea typeface="宋体" charset="0"/>
                <a:cs typeface="宋体" charset="0"/>
              </a:rPr>
            </a:br>
            <a:br>
              <a:rPr lang="en-US" altLang="zh-CN" sz="4100" dirty="0">
                <a:latin typeface="Calibri" charset="0"/>
                <a:ea typeface="宋体" charset="0"/>
                <a:cs typeface="宋体" charset="0"/>
              </a:rPr>
            </a:br>
            <a:r>
              <a:rPr lang="en-US" altLang="zh-CN" sz="3600" dirty="0">
                <a:latin typeface="Calibri" charset="0"/>
                <a:ea typeface="宋体" charset="0"/>
                <a:cs typeface="宋体" charset="0"/>
              </a:rPr>
              <a:t>Project 3 – Part 2 (cont.): Condition Variables</a:t>
            </a:r>
          </a:p>
        </p:txBody>
      </p:sp>
      <p:sp>
        <p:nvSpPr>
          <p:cNvPr id="2052" name="Text Box 3"/>
          <p:cNvSpPr txBox="1">
            <a:spLocks noChangeArrowheads="1"/>
          </p:cNvSpPr>
          <p:nvPr/>
        </p:nvSpPr>
        <p:spPr bwMode="auto">
          <a:xfrm>
            <a:off x="3581400" y="4183064"/>
            <a:ext cx="4953000" cy="1912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1pPr>
            <a:lvl2pPr>
              <a:defRPr sz="28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rPr>
              <a:t>Dr. Xiao Qin</a:t>
            </a:r>
          </a:p>
          <a:p>
            <a:pPr algn="ctr" eaLnBrk="0" hangingPunct="0">
              <a:spcBef>
                <a:spcPct val="50000"/>
              </a:spcBef>
            </a:pPr>
            <a:r>
              <a:rPr lang="en-US" sz="2400" i="1" dirty="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rPr>
              <a:t>Auburn University</a:t>
            </a:r>
            <a:br>
              <a:rPr lang="en-US" sz="2400" i="1" dirty="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rPr>
            </a:br>
            <a:r>
              <a:rPr lang="en-US" sz="2400" i="1" dirty="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rPr>
              <a:t>http://</a:t>
            </a:r>
            <a:r>
              <a:rPr lang="en-US" sz="2400" i="1" dirty="0" err="1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rPr>
              <a:t>www.eng.auburn.edu</a:t>
            </a:r>
            <a:r>
              <a:rPr lang="en-US" sz="2400" i="1" dirty="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rPr>
              <a:t>/~</a:t>
            </a:r>
            <a:r>
              <a:rPr lang="en-US" sz="2400" i="1" dirty="0" err="1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rPr>
              <a:t>xqin</a:t>
            </a:r>
            <a:endParaRPr lang="en-US" sz="2400" i="1" dirty="0">
              <a:solidFill>
                <a:schemeClr val="tx1"/>
              </a:solidFill>
              <a:latin typeface="Calibri" charset="0"/>
              <a:ea typeface="宋体" charset="0"/>
              <a:cs typeface="宋体" charset="0"/>
            </a:endParaRPr>
          </a:p>
          <a:p>
            <a:pPr algn="ctr" eaLnBrk="0" hangingPunct="0">
              <a:lnSpc>
                <a:spcPct val="50000"/>
              </a:lnSpc>
              <a:spcBef>
                <a:spcPct val="50000"/>
              </a:spcBef>
            </a:pPr>
            <a:r>
              <a:rPr lang="en-US" sz="2400" i="1" dirty="0" err="1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rPr>
              <a:t>xqin@auburn.edu</a:t>
            </a:r>
            <a:endParaRPr lang="en-US" altLang="zh-CN" sz="2400" i="1" dirty="0">
              <a:solidFill>
                <a:schemeClr val="tx1"/>
              </a:solidFill>
              <a:latin typeface="Calibri" charset="0"/>
              <a:ea typeface="宋体" charset="0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93187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376239"/>
            <a:ext cx="8002588" cy="847725"/>
          </a:xfrm>
        </p:spPr>
        <p:txBody>
          <a:bodyPr>
            <a:noAutofit/>
          </a:bodyPr>
          <a:lstStyle/>
          <a:p>
            <a:r>
              <a:rPr lang="en-US" dirty="0">
                <a:ea typeface="MS PGothic" charset="0"/>
              </a:rPr>
              <a:t>Deadlock Handling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223964"/>
            <a:ext cx="10439400" cy="5253037"/>
          </a:xfrm>
        </p:spPr>
        <p:txBody>
          <a:bodyPr>
            <a:normAutofit/>
          </a:bodyPr>
          <a:lstStyle/>
          <a:p>
            <a:r>
              <a:rPr lang="en-US" sz="2800" dirty="0">
                <a:ea typeface="MS PGothic" charset="0"/>
              </a:rPr>
              <a:t>Allow at most 4 philosophers to be sitting simultaneously at  the table.</a:t>
            </a:r>
          </a:p>
          <a:p>
            <a:endParaRPr lang="en-US" sz="2800" dirty="0">
              <a:ea typeface="MS PGothic" charset="0"/>
            </a:endParaRPr>
          </a:p>
          <a:p>
            <a:r>
              <a:rPr lang="en-US" sz="2800" dirty="0">
                <a:ea typeface="MS PGothic" charset="0"/>
              </a:rPr>
              <a:t> Allow a philosopher to pick up  the forks only </a:t>
            </a:r>
            <a:r>
              <a:rPr lang="en-US" sz="2800" dirty="0">
                <a:solidFill>
                  <a:srgbClr val="FF0000"/>
                </a:solidFill>
                <a:ea typeface="MS PGothic" charset="0"/>
              </a:rPr>
              <a:t>if both are available</a:t>
            </a:r>
            <a:r>
              <a:rPr lang="en-US" sz="2800" dirty="0">
                <a:ea typeface="MS PGothic" charset="0"/>
              </a:rPr>
              <a:t> (picking must be done in a critical section.</a:t>
            </a:r>
          </a:p>
          <a:p>
            <a:endParaRPr lang="en-US" sz="2800" dirty="0">
              <a:ea typeface="MS PGothic" charset="0"/>
            </a:endParaRPr>
          </a:p>
          <a:p>
            <a:r>
              <a:rPr lang="en-US" sz="2800" dirty="0">
                <a:ea typeface="MS PGothic" charset="0"/>
              </a:rPr>
              <a:t>Use an asymmetric solution  -- an odd-numbered  philosopher picks  up first the left chopstick and then the right chopstick. Even-numbered  philosopher picks  up first the right chopstick and then the left chopstick.</a:t>
            </a:r>
          </a:p>
          <a:p>
            <a:pPr>
              <a:buFont typeface="Monotype Sorts" charset="0"/>
              <a:buNone/>
            </a:pPr>
            <a:endParaRPr lang="en-US" dirty="0">
              <a:latin typeface="Helvetica" charset="0"/>
              <a:ea typeface="MS PGothic" charset="0"/>
            </a:endParaRPr>
          </a:p>
          <a:p>
            <a:endParaRPr lang="en-US" dirty="0">
              <a:latin typeface="Helvetica" charset="0"/>
              <a:ea typeface="MS PGothic" charset="0"/>
            </a:endParaRPr>
          </a:p>
          <a:p>
            <a:endParaRPr lang="en-US" dirty="0">
              <a:latin typeface="Helvetica" charset="0"/>
              <a:ea typeface="MS PGothic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111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2447926" y="190500"/>
            <a:ext cx="7762875" cy="9525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ea typeface="MS PGothic" charset="0"/>
              </a:rPr>
              <a:t>Problems with Semaphores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143000"/>
            <a:ext cx="8697912" cy="4860925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  <a:ea typeface="MS PGothic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+mj-lt"/>
                <a:ea typeface="MS PGothic" charset="0"/>
              </a:rPr>
              <a:t>Incorrect use </a:t>
            </a:r>
            <a:r>
              <a:rPr lang="en-US" dirty="0">
                <a:latin typeface="+mj-lt"/>
                <a:ea typeface="MS PGothic" charset="0"/>
              </a:rPr>
              <a:t>of semaphore operations:</a:t>
            </a:r>
            <a:br>
              <a:rPr lang="en-US" dirty="0">
                <a:latin typeface="+mj-lt"/>
                <a:ea typeface="MS PGothic" charset="0"/>
              </a:rPr>
            </a:br>
            <a:endParaRPr lang="en-US" dirty="0">
              <a:latin typeface="+mj-lt"/>
              <a:ea typeface="MS PGothic" charset="0"/>
            </a:endParaRPr>
          </a:p>
          <a:p>
            <a:pPr lvl="1"/>
            <a:r>
              <a:rPr lang="en-US" dirty="0">
                <a:latin typeface="+mj-lt"/>
                <a:ea typeface="MS PGothic" charset="0"/>
              </a:rPr>
              <a:t> signal (</a:t>
            </a:r>
            <a:r>
              <a:rPr lang="en-US" dirty="0" err="1">
                <a:latin typeface="+mj-lt"/>
                <a:ea typeface="MS PGothic" charset="0"/>
              </a:rPr>
              <a:t>mutex</a:t>
            </a:r>
            <a:r>
              <a:rPr lang="en-US" dirty="0">
                <a:latin typeface="+mj-lt"/>
                <a:ea typeface="MS PGothic" charset="0"/>
              </a:rPr>
              <a:t>)  ….  wait (</a:t>
            </a:r>
            <a:r>
              <a:rPr lang="en-US" dirty="0" err="1">
                <a:latin typeface="+mj-lt"/>
                <a:ea typeface="MS PGothic" charset="0"/>
              </a:rPr>
              <a:t>mutex</a:t>
            </a:r>
            <a:r>
              <a:rPr lang="en-US" dirty="0">
                <a:latin typeface="+mj-lt"/>
                <a:ea typeface="MS PGothic" charset="0"/>
              </a:rPr>
              <a:t>)</a:t>
            </a:r>
            <a:br>
              <a:rPr lang="en-US" dirty="0">
                <a:latin typeface="+mj-lt"/>
                <a:ea typeface="MS PGothic" charset="0"/>
              </a:rPr>
            </a:br>
            <a:endParaRPr lang="en-US" dirty="0">
              <a:latin typeface="+mj-lt"/>
              <a:ea typeface="MS PGothic" charset="0"/>
            </a:endParaRPr>
          </a:p>
          <a:p>
            <a:pPr lvl="1"/>
            <a:r>
              <a:rPr lang="en-US" dirty="0">
                <a:latin typeface="+mj-lt"/>
                <a:ea typeface="MS PGothic" charset="0"/>
              </a:rPr>
              <a:t> wait (</a:t>
            </a:r>
            <a:r>
              <a:rPr lang="en-US" dirty="0" err="1">
                <a:latin typeface="+mj-lt"/>
                <a:ea typeface="MS PGothic" charset="0"/>
              </a:rPr>
              <a:t>mutex</a:t>
            </a:r>
            <a:r>
              <a:rPr lang="en-US" dirty="0">
                <a:latin typeface="+mj-lt"/>
                <a:ea typeface="MS PGothic" charset="0"/>
              </a:rPr>
              <a:t>)  …  wait (</a:t>
            </a:r>
            <a:r>
              <a:rPr lang="en-US" dirty="0" err="1">
                <a:latin typeface="+mj-lt"/>
                <a:ea typeface="MS PGothic" charset="0"/>
              </a:rPr>
              <a:t>mutex</a:t>
            </a:r>
            <a:r>
              <a:rPr lang="en-US" dirty="0">
                <a:latin typeface="+mj-lt"/>
                <a:ea typeface="MS PGothic" charset="0"/>
              </a:rPr>
              <a:t>)</a:t>
            </a:r>
          </a:p>
          <a:p>
            <a:pPr lvl="1"/>
            <a:endParaRPr lang="en-US" dirty="0">
              <a:latin typeface="+mj-lt"/>
              <a:ea typeface="MS PGothic" charset="0"/>
            </a:endParaRPr>
          </a:p>
          <a:p>
            <a:pPr lvl="1"/>
            <a:r>
              <a:rPr lang="en-US" dirty="0">
                <a:latin typeface="+mj-lt"/>
                <a:ea typeface="MS PGothic" charset="0"/>
              </a:rPr>
              <a:t> Omitting  of wait (</a:t>
            </a:r>
            <a:r>
              <a:rPr lang="en-US" dirty="0" err="1">
                <a:latin typeface="+mj-lt"/>
                <a:ea typeface="MS PGothic" charset="0"/>
              </a:rPr>
              <a:t>mutex</a:t>
            </a:r>
            <a:r>
              <a:rPr lang="en-US" dirty="0">
                <a:latin typeface="+mj-lt"/>
                <a:ea typeface="MS PGothic" charset="0"/>
              </a:rPr>
              <a:t>) or signal (</a:t>
            </a:r>
            <a:r>
              <a:rPr lang="en-US" dirty="0" err="1">
                <a:latin typeface="+mj-lt"/>
                <a:ea typeface="MS PGothic" charset="0"/>
              </a:rPr>
              <a:t>mutex</a:t>
            </a:r>
            <a:r>
              <a:rPr lang="en-US" dirty="0">
                <a:latin typeface="+mj-lt"/>
                <a:ea typeface="MS PGothic" charset="0"/>
              </a:rPr>
              <a:t>) (or both)</a:t>
            </a:r>
          </a:p>
          <a:p>
            <a:pPr lvl="1"/>
            <a:endParaRPr lang="en-US" dirty="0">
              <a:latin typeface="+mj-lt"/>
              <a:ea typeface="MS PGothic" charset="0"/>
            </a:endParaRPr>
          </a:p>
          <a:p>
            <a:r>
              <a:rPr lang="en-US" dirty="0">
                <a:latin typeface="+mj-lt"/>
                <a:ea typeface="MS PGothic" charset="0"/>
              </a:rPr>
              <a:t>   Deadlock and starvation are possible.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1371600"/>
            <a:ext cx="4038600" cy="235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30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Summary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4"/>
          </p:nvPr>
        </p:nvSpPr>
        <p:spPr>
          <a:xfrm>
            <a:off x="2209800" y="1676400"/>
            <a:ext cx="7494494" cy="4343400"/>
          </a:xfrm>
        </p:spPr>
        <p:txBody>
          <a:bodyPr>
            <a:normAutofit/>
          </a:bodyPr>
          <a:lstStyle/>
          <a:p>
            <a:r>
              <a:rPr lang="en-US" sz="3200" dirty="0">
                <a:ea typeface="MS PGothic" charset="0"/>
              </a:rPr>
              <a:t>The Dining-Philosophers Problem</a:t>
            </a:r>
          </a:p>
          <a:p>
            <a:endParaRPr lang="en-US" sz="2800" dirty="0">
              <a:ea typeface="MS PGothic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F6211F-5278-4B8E-96CF-461F9E543AC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78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90500"/>
            <a:ext cx="12039600" cy="952500"/>
          </a:xfrm>
        </p:spPr>
        <p:txBody>
          <a:bodyPr>
            <a:normAutofit/>
          </a:bodyPr>
          <a:lstStyle/>
          <a:p>
            <a:r>
              <a:rPr lang="en-US" dirty="0" err="1">
                <a:ea typeface="MS PGothic" charset="0"/>
              </a:rPr>
              <a:t>Pthreads</a:t>
            </a:r>
            <a:endParaRPr lang="en-US" dirty="0">
              <a:ea typeface="MS PGothic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43000"/>
            <a:ext cx="11425632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14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76200"/>
            <a:ext cx="104902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22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76200"/>
            <a:ext cx="10439400" cy="1528509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MS PGothic" charset="0"/>
              </a:rPr>
              <a:t>Implementing Semaphores Using </a:t>
            </a:r>
            <a:r>
              <a:rPr lang="en-US" dirty="0" err="1">
                <a:ea typeface="MS PGothic" charset="0"/>
              </a:rPr>
              <a:t>Pthreads</a:t>
            </a:r>
            <a:br>
              <a:rPr lang="en-US" dirty="0">
                <a:ea typeface="MS PGothic" charset="0"/>
              </a:rPr>
            </a:br>
            <a:r>
              <a:rPr lang="en-US" sz="3600" dirty="0">
                <a:solidFill>
                  <a:srgbClr val="FF0000"/>
                </a:solidFill>
                <a:ea typeface="MS PGothic" charset="0"/>
              </a:rPr>
              <a:t>Exercise 3: </a:t>
            </a:r>
            <a:r>
              <a:rPr lang="en-US" sz="3200" dirty="0"/>
              <a:t>What is the </a:t>
            </a: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value</a:t>
            </a:r>
            <a:r>
              <a:rPr lang="en-US" sz="3200" dirty="0"/>
              <a:t> item in the following structure? Why we need a </a:t>
            </a: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lock</a:t>
            </a:r>
            <a:r>
              <a:rPr lang="en-US" sz="3200" dirty="0"/>
              <a:t>? </a:t>
            </a:r>
            <a:endParaRPr lang="en-US" sz="3600" dirty="0">
              <a:ea typeface="MS PGothic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604709"/>
            <a:ext cx="8337550" cy="511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294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90500"/>
            <a:ext cx="12039600" cy="952500"/>
          </a:xfrm>
        </p:spPr>
        <p:txBody>
          <a:bodyPr>
            <a:normAutofit/>
          </a:bodyPr>
          <a:lstStyle/>
          <a:p>
            <a:r>
              <a:rPr lang="en-US" dirty="0">
                <a:ea typeface="MS PGothic" charset="0"/>
              </a:rPr>
              <a:t>Implementing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wait()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1447800"/>
            <a:ext cx="11868150" cy="421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11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90500"/>
            <a:ext cx="12039600" cy="952500"/>
          </a:xfrm>
        </p:spPr>
        <p:txBody>
          <a:bodyPr>
            <a:normAutofit/>
          </a:bodyPr>
          <a:lstStyle/>
          <a:p>
            <a:r>
              <a:rPr lang="en-US" dirty="0">
                <a:ea typeface="MS PGothic" charset="0"/>
              </a:rPr>
              <a:t>Implementing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signal()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447800"/>
            <a:ext cx="10515600" cy="433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28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2209801" y="381000"/>
            <a:ext cx="8094663" cy="766762"/>
          </a:xfrm>
        </p:spPr>
        <p:txBody>
          <a:bodyPr>
            <a:noAutofit/>
          </a:bodyPr>
          <a:lstStyle/>
          <a:p>
            <a:r>
              <a:rPr lang="en-US" dirty="0">
                <a:latin typeface="+mn-lt"/>
                <a:ea typeface="MS PGothic" charset="0"/>
              </a:rPr>
              <a:t>Thread Synchronization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1308498" y="1447800"/>
            <a:ext cx="9897268" cy="4111625"/>
          </a:xfrm>
        </p:spPr>
        <p:txBody>
          <a:bodyPr>
            <a:normAutofit/>
          </a:bodyPr>
          <a:lstStyle/>
          <a:p>
            <a:r>
              <a:rPr lang="en-US" sz="2800" dirty="0"/>
              <a:t>Multiple threads try to access the same resource </a:t>
            </a:r>
            <a:endParaRPr lang="en-US" sz="2800" dirty="0">
              <a:ea typeface="MS PGothic" charset="0"/>
            </a:endParaRPr>
          </a:p>
          <a:p>
            <a:endParaRPr lang="en-US" sz="2800" b="1" dirty="0">
              <a:ea typeface="MS PGothic" charset="0"/>
            </a:endParaRPr>
          </a:p>
          <a:p>
            <a:r>
              <a:rPr lang="en-US" sz="2800" b="1" dirty="0">
                <a:ea typeface="MS PGothic" charset="0"/>
              </a:rPr>
              <a:t>Example: </a:t>
            </a:r>
            <a:r>
              <a:rPr lang="en-US" sz="2800" dirty="0"/>
              <a:t>one thread writes a file, one thread is opening the same file, and a third one might be closing the same file.</a:t>
            </a:r>
            <a:endParaRPr lang="en-US" sz="2800" dirty="0">
              <a:ea typeface="MS PGothic" charset="0"/>
            </a:endParaRPr>
          </a:p>
          <a:p>
            <a:endParaRPr lang="en-US" sz="2800" dirty="0">
              <a:ea typeface="MS PGothic" charset="0"/>
            </a:endParaRPr>
          </a:p>
          <a:p>
            <a:r>
              <a:rPr lang="en-US" sz="2800" dirty="0">
                <a:ea typeface="MS PGothic" charset="0"/>
              </a:rPr>
              <a:t>Both may have </a:t>
            </a:r>
            <a:r>
              <a:rPr lang="en-US" sz="2800" dirty="0">
                <a:solidFill>
                  <a:srgbClr val="FF0000"/>
                </a:solidFill>
                <a:ea typeface="MS PGothic" charset="0"/>
              </a:rPr>
              <a:t>starvation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135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198438"/>
            <a:ext cx="11963400" cy="868362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rgbClr val="FF0000"/>
                </a:solidFill>
                <a:latin typeface="Calibri"/>
                <a:cs typeface="Calibri"/>
              </a:rPr>
              <a:t>Version 1.0: </a:t>
            </a:r>
            <a:r>
              <a:rPr lang="en-US" sz="3200" dirty="0">
                <a:latin typeface="Calibri"/>
                <a:cs typeface="Calibri"/>
              </a:rPr>
              <a:t>The Producer/Consumer Problem – No Concurrency Control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44500" y="6309598"/>
            <a:ext cx="1219200" cy="476250"/>
          </a:xfrm>
        </p:spPr>
        <p:txBody>
          <a:bodyPr/>
          <a:lstStyle/>
          <a:p>
            <a:fld id="{211DD708-9C6C-BC4A-8ACC-1131D652BA9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38300" y="1066800"/>
            <a:ext cx="9067800" cy="5170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Courier New"/>
                <a:cs typeface="Courier New"/>
              </a:rPr>
              <a:t>char buffer[SIZE];</a:t>
            </a:r>
          </a:p>
          <a:p>
            <a:r>
              <a:rPr lang="en-US" sz="2200" dirty="0" err="1">
                <a:latin typeface="Courier New"/>
                <a:cs typeface="Courier New"/>
              </a:rPr>
              <a:t>int</a:t>
            </a:r>
            <a:r>
              <a:rPr lang="en-US" sz="2200" dirty="0">
                <a:latin typeface="Courier New"/>
                <a:cs typeface="Courier New"/>
              </a:rPr>
              <a:t> count = 0, head = 0, tail = 0;</a:t>
            </a:r>
          </a:p>
          <a:p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static</a:t>
            </a:r>
            <a:r>
              <a:rPr lang="en-US" sz="2200" dirty="0">
                <a:latin typeface="Courier New"/>
                <a:cs typeface="Courier New"/>
              </a:rPr>
              <a:t> </a:t>
            </a:r>
            <a:r>
              <a:rPr lang="en-US" sz="2200" dirty="0" err="1">
                <a:latin typeface="Courier New"/>
                <a:cs typeface="Courier New"/>
              </a:rPr>
              <a:t>struct</a:t>
            </a:r>
            <a:r>
              <a:rPr lang="en-US" sz="2200" dirty="0">
                <a:latin typeface="Courier New"/>
                <a:cs typeface="Courier New"/>
              </a:rPr>
              <a:t> lock *</a:t>
            </a:r>
            <a:r>
              <a:rPr lang="en-US" sz="2200" dirty="0" err="1">
                <a:latin typeface="Courier New"/>
                <a:cs typeface="Courier New"/>
              </a:rPr>
              <a:t>mutex</a:t>
            </a:r>
            <a:r>
              <a:rPr lang="en-US" sz="2200" dirty="0">
                <a:latin typeface="Courier New"/>
                <a:cs typeface="Courier New"/>
              </a:rPr>
              <a:t>;</a:t>
            </a:r>
          </a:p>
          <a:p>
            <a:r>
              <a:rPr lang="en-US" sz="2200" dirty="0" err="1">
                <a:latin typeface="Courier New"/>
                <a:cs typeface="Courier New"/>
              </a:rPr>
              <a:t>mutex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lock_create</a:t>
            </a:r>
            <a:r>
              <a:rPr lang="en-US" sz="2200" dirty="0">
                <a:latin typeface="Courier New"/>
                <a:cs typeface="Courier New"/>
              </a:rPr>
              <a:t>(“</a:t>
            </a:r>
            <a:r>
              <a:rPr lang="en-US" sz="2200" dirty="0" err="1">
                <a:latin typeface="Courier New"/>
                <a:cs typeface="Courier New"/>
              </a:rPr>
              <a:t>mutex</a:t>
            </a:r>
            <a:r>
              <a:rPr lang="en-US" sz="2200" dirty="0">
                <a:latin typeface="Courier New"/>
                <a:cs typeface="Courier New"/>
              </a:rPr>
              <a:t> for cv”);</a:t>
            </a:r>
          </a:p>
          <a:p>
            <a:endParaRPr lang="en-US" sz="2200" dirty="0">
              <a:latin typeface="Courier New"/>
              <a:cs typeface="Courier New"/>
            </a:endParaRPr>
          </a:p>
          <a:p>
            <a:r>
              <a:rPr lang="en-US" sz="2200" dirty="0">
                <a:latin typeface="Courier New"/>
                <a:cs typeface="Courier New"/>
              </a:rPr>
              <a:t>void producer(char c) {</a:t>
            </a:r>
          </a:p>
          <a:p>
            <a:r>
              <a:rPr lang="en-US" sz="2200" dirty="0">
                <a:latin typeface="Courier New"/>
                <a:cs typeface="Courier New"/>
              </a:rPr>
              <a:t>    </a:t>
            </a:r>
            <a:r>
              <a:rPr lang="en-US" sz="2200" dirty="0" err="1">
                <a:latin typeface="Courier New"/>
                <a:cs typeface="Courier New"/>
              </a:rPr>
              <a:t>lock_acquire</a:t>
            </a:r>
            <a:r>
              <a:rPr lang="en-US" sz="2200" dirty="0">
                <a:latin typeface="Courier New"/>
                <a:cs typeface="Courier New"/>
              </a:rPr>
              <a:t>(</a:t>
            </a:r>
            <a:r>
              <a:rPr lang="en-US" sz="2200" dirty="0" err="1">
                <a:latin typeface="Courier New"/>
                <a:cs typeface="Courier New"/>
              </a:rPr>
              <a:t>mutex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  <a:p>
            <a:r>
              <a:rPr lang="en-US" sz="2200" dirty="0">
                <a:latin typeface="Courier New"/>
                <a:cs typeface="Courier New"/>
              </a:rPr>
              <a:t>    count++;</a:t>
            </a:r>
          </a:p>
          <a:p>
            <a:r>
              <a:rPr lang="en-US" sz="2200" dirty="0">
                <a:latin typeface="Courier New"/>
                <a:cs typeface="Courier New"/>
              </a:rPr>
              <a:t>    buffer[head] = c;</a:t>
            </a:r>
          </a:p>
          <a:p>
            <a:r>
              <a:rPr lang="en-US" sz="2200" dirty="0">
                <a:latin typeface="Courier New"/>
                <a:cs typeface="Courier New"/>
              </a:rPr>
              <a:t>    head++;</a:t>
            </a:r>
          </a:p>
          <a:p>
            <a:r>
              <a:rPr lang="en-US" sz="2200" dirty="0">
                <a:latin typeface="Courier New"/>
                <a:cs typeface="Courier New"/>
              </a:rPr>
              <a:t>    </a:t>
            </a:r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if (head == SIZE) {</a:t>
            </a:r>
          </a:p>
          <a:p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        head = 0;</a:t>
            </a:r>
          </a:p>
          <a:p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    }</a:t>
            </a:r>
          </a:p>
          <a:p>
            <a:r>
              <a:rPr lang="en-US" sz="2200" dirty="0">
                <a:latin typeface="Courier New"/>
                <a:cs typeface="Courier New"/>
              </a:rPr>
              <a:t>    </a:t>
            </a:r>
            <a:r>
              <a:rPr lang="en-US" sz="2200" dirty="0" err="1">
                <a:latin typeface="Courier New"/>
                <a:cs typeface="Courier New"/>
              </a:rPr>
              <a:t>lock_release</a:t>
            </a:r>
            <a:r>
              <a:rPr lang="en-US" sz="2200" dirty="0">
                <a:latin typeface="Courier New"/>
                <a:cs typeface="Courier New"/>
              </a:rPr>
              <a:t>(</a:t>
            </a:r>
            <a:r>
              <a:rPr lang="en-US" sz="2200" dirty="0" err="1">
                <a:latin typeface="Courier New"/>
                <a:cs typeface="Courier New"/>
              </a:rPr>
              <a:t>mutex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  <a:p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6172200" y="2703018"/>
            <a:ext cx="4419600" cy="4154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Courier New"/>
                <a:cs typeface="Courier New"/>
              </a:rPr>
              <a:t>char consumer() {</a:t>
            </a:r>
          </a:p>
          <a:p>
            <a:r>
              <a:rPr lang="en-US" sz="2200" dirty="0">
                <a:latin typeface="Courier New"/>
                <a:cs typeface="Courier New"/>
              </a:rPr>
              <a:t>    char c;</a:t>
            </a:r>
          </a:p>
          <a:p>
            <a:r>
              <a:rPr lang="en-US" sz="2200" dirty="0">
                <a:latin typeface="Courier New"/>
                <a:cs typeface="Courier New"/>
              </a:rPr>
              <a:t>    </a:t>
            </a:r>
            <a:r>
              <a:rPr lang="en-US" sz="2200" dirty="0" err="1">
                <a:latin typeface="Courier New"/>
                <a:cs typeface="Courier New"/>
              </a:rPr>
              <a:t>lock_acquire</a:t>
            </a:r>
            <a:r>
              <a:rPr lang="en-US" sz="2200" dirty="0">
                <a:latin typeface="Courier New"/>
                <a:cs typeface="Courier New"/>
              </a:rPr>
              <a:t>(</a:t>
            </a:r>
            <a:r>
              <a:rPr lang="en-US" sz="2200" dirty="0" err="1">
                <a:latin typeface="Courier New"/>
                <a:cs typeface="Courier New"/>
              </a:rPr>
              <a:t>mutex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  <a:p>
            <a:r>
              <a:rPr lang="en-US" sz="2200" dirty="0">
                <a:latin typeface="Courier New"/>
                <a:cs typeface="Courier New"/>
              </a:rPr>
              <a:t>    count--;</a:t>
            </a:r>
          </a:p>
          <a:p>
            <a:r>
              <a:rPr lang="en-US" sz="2200" dirty="0">
                <a:latin typeface="Courier New"/>
                <a:cs typeface="Courier New"/>
              </a:rPr>
              <a:t>    c = buffer[tail];</a:t>
            </a:r>
          </a:p>
          <a:p>
            <a:r>
              <a:rPr lang="en-US" sz="2200" dirty="0">
                <a:latin typeface="Courier New"/>
                <a:cs typeface="Courier New"/>
              </a:rPr>
              <a:t>    tail++;</a:t>
            </a:r>
          </a:p>
          <a:p>
            <a:r>
              <a:rPr lang="en-US" sz="2200" dirty="0">
                <a:latin typeface="Courier New"/>
                <a:cs typeface="Courier New"/>
              </a:rPr>
              <a:t>    </a:t>
            </a:r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if (tail == SIZE) {</a:t>
            </a:r>
          </a:p>
          <a:p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        tail = 0;</a:t>
            </a:r>
          </a:p>
          <a:p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    }</a:t>
            </a:r>
          </a:p>
          <a:p>
            <a:r>
              <a:rPr lang="en-US" sz="2200" dirty="0">
                <a:latin typeface="Courier New"/>
                <a:cs typeface="Courier New"/>
              </a:rPr>
              <a:t>    </a:t>
            </a:r>
            <a:r>
              <a:rPr lang="en-US" sz="2200" dirty="0" err="1">
                <a:latin typeface="Courier New"/>
                <a:cs typeface="Courier New"/>
              </a:rPr>
              <a:t>lock_release</a:t>
            </a:r>
            <a:r>
              <a:rPr lang="en-US" sz="2200" dirty="0">
                <a:latin typeface="Courier New"/>
                <a:cs typeface="Courier New"/>
              </a:rPr>
              <a:t>(</a:t>
            </a:r>
            <a:r>
              <a:rPr lang="en-US" sz="2200" dirty="0" err="1">
                <a:latin typeface="Courier New"/>
                <a:cs typeface="Courier New"/>
              </a:rPr>
              <a:t>mutex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  <a:p>
            <a:r>
              <a:rPr lang="en-US" sz="2200" dirty="0">
                <a:latin typeface="Courier New"/>
                <a:cs typeface="Courier New"/>
              </a:rPr>
              <a:t>    return c;</a:t>
            </a:r>
          </a:p>
          <a:p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10161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22238"/>
            <a:ext cx="11658600" cy="868362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rgbClr val="FF0000"/>
                </a:solidFill>
                <a:cs typeface="Calibri"/>
              </a:rPr>
              <a:t>Version 2.0: </a:t>
            </a:r>
            <a:r>
              <a:rPr lang="en-US" sz="3200" dirty="0">
                <a:cs typeface="Calibri"/>
              </a:rPr>
              <a:t>The Producer/Consumer Problem </a:t>
            </a:r>
            <a:br>
              <a:rPr lang="en-US" sz="3200" dirty="0">
                <a:cs typeface="Calibri"/>
              </a:rPr>
            </a:br>
            <a:r>
              <a:rPr lang="en-US" sz="3200" dirty="0">
                <a:cs typeface="Calibri"/>
              </a:rPr>
              <a:t>Concurrency Control with Busy Waiting </a:t>
            </a:r>
            <a:endParaRPr lang="en-US" sz="3200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52600" y="6477000"/>
            <a:ext cx="1219200" cy="476250"/>
          </a:xfrm>
        </p:spPr>
        <p:txBody>
          <a:bodyPr/>
          <a:lstStyle/>
          <a:p>
            <a:fld id="{211DD708-9C6C-BC4A-8ACC-1131D652BA9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2000" y="953944"/>
            <a:ext cx="9067800" cy="5509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Courier New"/>
                <a:cs typeface="Courier New"/>
              </a:rPr>
              <a:t>void producer(char c) {</a:t>
            </a:r>
          </a:p>
          <a:p>
            <a:r>
              <a:rPr lang="en-US" sz="2200" dirty="0">
                <a:latin typeface="Courier New"/>
                <a:cs typeface="Courier New"/>
              </a:rPr>
              <a:t>    </a:t>
            </a:r>
            <a:r>
              <a:rPr lang="en-US" sz="2200" dirty="0" err="1">
                <a:latin typeface="Courier New"/>
                <a:cs typeface="Courier New"/>
              </a:rPr>
              <a:t>lock_acquire</a:t>
            </a:r>
            <a:r>
              <a:rPr lang="en-US" sz="2200" dirty="0">
                <a:latin typeface="Courier New"/>
                <a:cs typeface="Courier New"/>
              </a:rPr>
              <a:t>(</a:t>
            </a:r>
            <a:r>
              <a:rPr lang="en-US" sz="2200" dirty="0" err="1">
                <a:latin typeface="Courier New"/>
                <a:cs typeface="Courier New"/>
              </a:rPr>
              <a:t>mutex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  <a:p>
            <a:r>
              <a:rPr lang="en-US" sz="2200" dirty="0">
                <a:latin typeface="Courier New"/>
                <a:cs typeface="Courier New"/>
              </a:rPr>
              <a:t>    </a:t>
            </a:r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while (count == SIZE) </a:t>
            </a:r>
          </a:p>
          <a:p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    {</a:t>
            </a:r>
          </a:p>
          <a:p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        </a:t>
            </a:r>
            <a:r>
              <a:rPr lang="en-US" sz="2200" dirty="0" err="1">
                <a:solidFill>
                  <a:srgbClr val="FF0000"/>
                </a:solidFill>
                <a:latin typeface="Courier New"/>
                <a:cs typeface="Courier New"/>
              </a:rPr>
              <a:t>lock_release</a:t>
            </a:r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(</a:t>
            </a:r>
            <a:r>
              <a:rPr lang="en-US" sz="2200" dirty="0" err="1">
                <a:solidFill>
                  <a:srgbClr val="FF0000"/>
                </a:solidFill>
                <a:latin typeface="Courier New"/>
                <a:cs typeface="Courier New"/>
              </a:rPr>
              <a:t>mutex</a:t>
            </a:r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);</a:t>
            </a:r>
          </a:p>
          <a:p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        </a:t>
            </a:r>
            <a:r>
              <a:rPr lang="en-US" sz="2200" dirty="0" err="1">
                <a:solidFill>
                  <a:srgbClr val="FF0000"/>
                </a:solidFill>
                <a:latin typeface="Courier New"/>
                <a:cs typeface="Courier New"/>
              </a:rPr>
              <a:t>lock_acquire</a:t>
            </a:r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(</a:t>
            </a:r>
            <a:r>
              <a:rPr lang="en-US" sz="2200" dirty="0" err="1">
                <a:solidFill>
                  <a:srgbClr val="FF0000"/>
                </a:solidFill>
                <a:latin typeface="Courier New"/>
                <a:cs typeface="Courier New"/>
              </a:rPr>
              <a:t>mutex</a:t>
            </a:r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);</a:t>
            </a:r>
          </a:p>
          <a:p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    }</a:t>
            </a:r>
          </a:p>
          <a:p>
            <a:r>
              <a:rPr lang="en-US" sz="2200" dirty="0">
                <a:latin typeface="Courier New"/>
                <a:cs typeface="Courier New"/>
              </a:rPr>
              <a:t>    count++;</a:t>
            </a:r>
          </a:p>
          <a:p>
            <a:r>
              <a:rPr lang="en-US" sz="2200" dirty="0">
                <a:latin typeface="Courier New"/>
                <a:cs typeface="Courier New"/>
              </a:rPr>
              <a:t>    buffer[head] = c;</a:t>
            </a:r>
          </a:p>
          <a:p>
            <a:r>
              <a:rPr lang="en-US" sz="2200" dirty="0">
                <a:latin typeface="Courier New"/>
                <a:cs typeface="Courier New"/>
              </a:rPr>
              <a:t>    head++;</a:t>
            </a:r>
          </a:p>
          <a:p>
            <a:r>
              <a:rPr lang="en-US" sz="2200" dirty="0">
                <a:latin typeface="Courier New"/>
                <a:cs typeface="Courier New"/>
              </a:rPr>
              <a:t>    if (head == SIZE) </a:t>
            </a:r>
          </a:p>
          <a:p>
            <a:r>
              <a:rPr lang="en-US" sz="2200" dirty="0">
                <a:latin typeface="Courier New"/>
                <a:cs typeface="Courier New"/>
              </a:rPr>
              <a:t>    {</a:t>
            </a:r>
          </a:p>
          <a:p>
            <a:r>
              <a:rPr lang="en-US" sz="2200" dirty="0">
                <a:latin typeface="Courier New"/>
                <a:cs typeface="Courier New"/>
              </a:rPr>
              <a:t>        head = 0;</a:t>
            </a:r>
          </a:p>
          <a:p>
            <a:r>
              <a:rPr lang="en-US" sz="2200" dirty="0">
                <a:latin typeface="Courier New"/>
                <a:cs typeface="Courier New"/>
              </a:rPr>
              <a:t>    }</a:t>
            </a:r>
          </a:p>
          <a:p>
            <a:r>
              <a:rPr lang="en-US" sz="2200" dirty="0">
                <a:latin typeface="Courier New"/>
                <a:cs typeface="Courier New"/>
              </a:rPr>
              <a:t>    </a:t>
            </a:r>
            <a:r>
              <a:rPr lang="en-US" sz="2200" dirty="0" err="1">
                <a:latin typeface="Courier New"/>
                <a:cs typeface="Courier New"/>
              </a:rPr>
              <a:t>lock_release</a:t>
            </a:r>
            <a:r>
              <a:rPr lang="en-US" sz="2200" dirty="0">
                <a:latin typeface="Courier New"/>
                <a:cs typeface="Courier New"/>
              </a:rPr>
              <a:t>(</a:t>
            </a:r>
            <a:r>
              <a:rPr lang="en-US" sz="2200" dirty="0" err="1">
                <a:latin typeface="Courier New"/>
                <a:cs typeface="Courier New"/>
              </a:rPr>
              <a:t>mutex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  <a:p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6477000" y="925356"/>
            <a:ext cx="518160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Courier New"/>
                <a:cs typeface="Courier New"/>
              </a:rPr>
              <a:t>char consumer() {</a:t>
            </a:r>
          </a:p>
          <a:p>
            <a:r>
              <a:rPr lang="en-US" sz="2200" dirty="0">
                <a:latin typeface="Courier New"/>
                <a:cs typeface="Courier New"/>
              </a:rPr>
              <a:t>    </a:t>
            </a:r>
            <a:r>
              <a:rPr lang="en-US" sz="2200" dirty="0" err="1">
                <a:latin typeface="Courier New"/>
                <a:cs typeface="Courier New"/>
              </a:rPr>
              <a:t>lock_acquire</a:t>
            </a:r>
            <a:r>
              <a:rPr lang="en-US" sz="2200" dirty="0">
                <a:latin typeface="Courier New"/>
                <a:cs typeface="Courier New"/>
              </a:rPr>
              <a:t>(mutex);</a:t>
            </a:r>
          </a:p>
          <a:p>
            <a:r>
              <a:rPr lang="en-US" sz="2200" dirty="0">
                <a:latin typeface="Courier New"/>
                <a:cs typeface="Courier New"/>
              </a:rPr>
              <a:t>    </a:t>
            </a:r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while (count == 0) {</a:t>
            </a:r>
          </a:p>
          <a:p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        </a:t>
            </a:r>
            <a:r>
              <a:rPr lang="en-US" sz="2200" dirty="0" err="1">
                <a:solidFill>
                  <a:srgbClr val="FF0000"/>
                </a:solidFill>
                <a:latin typeface="Courier New"/>
                <a:cs typeface="Courier New"/>
              </a:rPr>
              <a:t>lock_release</a:t>
            </a:r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(</a:t>
            </a:r>
            <a:r>
              <a:rPr lang="en-US" sz="2200" dirty="0" err="1">
                <a:solidFill>
                  <a:srgbClr val="FF0000"/>
                </a:solidFill>
                <a:latin typeface="Courier New"/>
                <a:cs typeface="Courier New"/>
              </a:rPr>
              <a:t>mutex</a:t>
            </a:r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);</a:t>
            </a:r>
          </a:p>
          <a:p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        </a:t>
            </a:r>
            <a:r>
              <a:rPr lang="en-US" sz="2200" dirty="0" err="1">
                <a:solidFill>
                  <a:srgbClr val="FF0000"/>
                </a:solidFill>
                <a:latin typeface="Courier New"/>
                <a:cs typeface="Courier New"/>
              </a:rPr>
              <a:t>lock_acquire</a:t>
            </a:r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(</a:t>
            </a:r>
            <a:r>
              <a:rPr lang="en-US" sz="2200" dirty="0" err="1">
                <a:solidFill>
                  <a:srgbClr val="FF0000"/>
                </a:solidFill>
                <a:latin typeface="Courier New"/>
                <a:cs typeface="Courier New"/>
              </a:rPr>
              <a:t>mutex</a:t>
            </a:r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);</a:t>
            </a:r>
          </a:p>
          <a:p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    }</a:t>
            </a:r>
          </a:p>
          <a:p>
            <a:r>
              <a:rPr lang="en-US" sz="2200" dirty="0">
                <a:latin typeface="Courier New"/>
                <a:cs typeface="Courier New"/>
              </a:rPr>
              <a:t>    count--;</a:t>
            </a:r>
          </a:p>
          <a:p>
            <a:r>
              <a:rPr lang="en-US" sz="2200" dirty="0">
                <a:latin typeface="Courier New"/>
                <a:cs typeface="Courier New"/>
              </a:rPr>
              <a:t>    c = buffer[tail];</a:t>
            </a:r>
          </a:p>
          <a:p>
            <a:r>
              <a:rPr lang="en-US" sz="2200" dirty="0">
                <a:latin typeface="Courier New"/>
                <a:cs typeface="Courier New"/>
              </a:rPr>
              <a:t>    tail++;</a:t>
            </a:r>
          </a:p>
          <a:p>
            <a:r>
              <a:rPr lang="en-US" sz="2200" dirty="0">
                <a:latin typeface="Courier New"/>
                <a:cs typeface="Courier New"/>
              </a:rPr>
              <a:t>    if (tail == SIZE) {</a:t>
            </a:r>
          </a:p>
          <a:p>
            <a:r>
              <a:rPr lang="en-US" sz="2200" dirty="0">
                <a:latin typeface="Courier New"/>
                <a:cs typeface="Courier New"/>
              </a:rPr>
              <a:t>        tail = 0;</a:t>
            </a:r>
          </a:p>
          <a:p>
            <a:r>
              <a:rPr lang="en-US" sz="2200" dirty="0">
                <a:latin typeface="Courier New"/>
                <a:cs typeface="Courier New"/>
              </a:rPr>
              <a:t>    }</a:t>
            </a:r>
          </a:p>
          <a:p>
            <a:r>
              <a:rPr lang="en-US" sz="2200" dirty="0">
                <a:latin typeface="Courier New"/>
                <a:cs typeface="Courier New"/>
              </a:rPr>
              <a:t>    </a:t>
            </a:r>
            <a:r>
              <a:rPr lang="en-US" sz="2200" dirty="0" err="1">
                <a:latin typeface="Courier New"/>
                <a:cs typeface="Courier New"/>
              </a:rPr>
              <a:t>lock_release</a:t>
            </a:r>
            <a:r>
              <a:rPr lang="en-US" sz="2200" dirty="0">
                <a:latin typeface="Courier New"/>
                <a:cs typeface="Courier New"/>
              </a:rPr>
              <a:t>(</a:t>
            </a:r>
            <a:r>
              <a:rPr lang="en-US" sz="2200" dirty="0" err="1">
                <a:latin typeface="Courier New"/>
                <a:cs typeface="Courier New"/>
              </a:rPr>
              <a:t>mutex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  <a:p>
            <a:r>
              <a:rPr lang="en-US" sz="2200" dirty="0">
                <a:latin typeface="Courier New"/>
                <a:cs typeface="Courier New"/>
              </a:rPr>
              <a:t>    return c;</a:t>
            </a:r>
          </a:p>
          <a:p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3" name="Rectangle 2"/>
          <p:cNvSpPr/>
          <p:nvPr/>
        </p:nvSpPr>
        <p:spPr>
          <a:xfrm>
            <a:off x="2438400" y="6229379"/>
            <a:ext cx="73914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alibri"/>
                <a:cs typeface="Calibri"/>
              </a:rPr>
              <a:t>Which </a:t>
            </a:r>
            <a:r>
              <a:rPr lang="en-US" sz="2200" dirty="0" err="1">
                <a:solidFill>
                  <a:srgbClr val="FF0000"/>
                </a:solidFill>
                <a:latin typeface="Courier New"/>
                <a:cs typeface="Courier New"/>
              </a:rPr>
              <a:t>lock_acqure</a:t>
            </a:r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()</a:t>
            </a:r>
            <a:r>
              <a:rPr lang="en-US" sz="2200" dirty="0">
                <a:solidFill>
                  <a:srgbClr val="FF0000"/>
                </a:solidFill>
                <a:latin typeface="Calibri"/>
                <a:cs typeface="Calibri"/>
              </a:rPr>
              <a:t> and </a:t>
            </a:r>
            <a:r>
              <a:rPr lang="en-US" sz="2200" dirty="0" err="1">
                <a:solidFill>
                  <a:srgbClr val="FF0000"/>
                </a:solidFill>
                <a:latin typeface="Courier New"/>
                <a:cs typeface="Courier New"/>
              </a:rPr>
              <a:t>lock_release</a:t>
            </a:r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()</a:t>
            </a:r>
            <a:r>
              <a:rPr lang="en-US" sz="2200" dirty="0">
                <a:solidFill>
                  <a:srgbClr val="FF0000"/>
                </a:solidFill>
                <a:latin typeface="Calibri"/>
                <a:cs typeface="Calibri"/>
              </a:rPr>
              <a:t> are a pair?</a:t>
            </a:r>
          </a:p>
        </p:txBody>
      </p:sp>
    </p:spTree>
    <p:extLst>
      <p:ext uri="{BB962C8B-B14F-4D97-AF65-F5344CB8AC3E}">
        <p14:creationId xmlns:p14="http://schemas.microsoft.com/office/powerpoint/2010/main" val="50932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52400"/>
            <a:ext cx="9906000" cy="106287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rgbClr val="FF0000"/>
                </a:solidFill>
                <a:cs typeface="Calibri"/>
              </a:rPr>
              <a:t>From Version 2.0:</a:t>
            </a:r>
            <a:r>
              <a:rPr lang="en-US" sz="3200" dirty="0">
                <a:cs typeface="Calibri"/>
              </a:rPr>
              <a:t> Concurrency Control with Busy Waiting</a:t>
            </a:r>
            <a:br>
              <a:rPr lang="en-US" sz="3200" dirty="0">
                <a:cs typeface="Calibri"/>
              </a:rPr>
            </a:br>
            <a:r>
              <a:rPr lang="en-US" sz="3200" dirty="0">
                <a:cs typeface="Calibri"/>
              </a:rPr>
              <a:t>     </a:t>
            </a:r>
            <a:r>
              <a:rPr lang="en-US" sz="3200" dirty="0">
                <a:solidFill>
                  <a:srgbClr val="FF0000"/>
                </a:solidFill>
                <a:cs typeface="Calibri"/>
              </a:rPr>
              <a:t>To Version 3.0:</a:t>
            </a:r>
            <a:r>
              <a:rPr lang="en-US" sz="3200" dirty="0">
                <a:cs typeface="Calibri"/>
              </a:rPr>
              <a:t> Concurrency Control with Sleeping</a:t>
            </a:r>
            <a:endParaRPr lang="en-US" sz="3200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52600" y="6477000"/>
            <a:ext cx="1219200" cy="476250"/>
          </a:xfrm>
        </p:spPr>
        <p:txBody>
          <a:bodyPr/>
          <a:lstStyle/>
          <a:p>
            <a:fld id="{211DD708-9C6C-BC4A-8ACC-1131D652BA9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800" y="1257343"/>
            <a:ext cx="6477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/>
                <a:cs typeface="Courier New"/>
              </a:rPr>
              <a:t>void producer(char c) {</a:t>
            </a:r>
          </a:p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   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lock_acquire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(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mutex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);</a:t>
            </a:r>
          </a:p>
          <a:p>
            <a:r>
              <a:rPr lang="en-US" sz="2400" dirty="0">
                <a:latin typeface="Courier New"/>
                <a:cs typeface="Courier New"/>
              </a:rPr>
              <a:t>    while (count == SIZE) {</a:t>
            </a:r>
          </a:p>
          <a:p>
            <a:r>
              <a:rPr lang="en-US" sz="2400" dirty="0">
                <a:latin typeface="Courier New"/>
                <a:cs typeface="Courier New"/>
              </a:rPr>
              <a:t>        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cs typeface="Courier New"/>
              </a:rPr>
              <a:t>cv_wait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(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cs typeface="Courier New"/>
              </a:rPr>
              <a:t>notFull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cs typeface="Courier New"/>
              </a:rPr>
              <a:t>mutex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);</a:t>
            </a:r>
          </a:p>
          <a:p>
            <a:r>
              <a:rPr lang="en-US" sz="2400" dirty="0">
                <a:latin typeface="Courier New"/>
                <a:cs typeface="Courier New"/>
              </a:rPr>
              <a:t>    }</a:t>
            </a:r>
          </a:p>
          <a:p>
            <a:r>
              <a:rPr lang="en-US" sz="2400" dirty="0">
                <a:latin typeface="Courier New"/>
                <a:cs typeface="Courier New"/>
              </a:rPr>
              <a:t>    count++;</a:t>
            </a:r>
          </a:p>
          <a:p>
            <a:r>
              <a:rPr lang="en-US" sz="2400" dirty="0">
                <a:latin typeface="Courier New"/>
                <a:cs typeface="Courier New"/>
              </a:rPr>
              <a:t>    buffer[head] = c;</a:t>
            </a:r>
          </a:p>
          <a:p>
            <a:r>
              <a:rPr lang="en-US" sz="2400" dirty="0">
                <a:latin typeface="Courier New"/>
                <a:cs typeface="Courier New"/>
              </a:rPr>
              <a:t>    head++;</a:t>
            </a:r>
          </a:p>
          <a:p>
            <a:r>
              <a:rPr lang="en-US" sz="2400" dirty="0">
                <a:latin typeface="Courier New"/>
                <a:cs typeface="Courier New"/>
              </a:rPr>
              <a:t>    if (head == SIZE) {</a:t>
            </a:r>
          </a:p>
          <a:p>
            <a:r>
              <a:rPr lang="en-US" sz="2400" dirty="0">
                <a:latin typeface="Courier New"/>
                <a:cs typeface="Courier New"/>
              </a:rPr>
              <a:t>        head = 0;</a:t>
            </a:r>
          </a:p>
          <a:p>
            <a:r>
              <a:rPr lang="en-US" sz="2400" dirty="0">
                <a:latin typeface="Courier New"/>
                <a:cs typeface="Courier New"/>
              </a:rPr>
              <a:t>    }</a:t>
            </a:r>
          </a:p>
          <a:p>
            <a:r>
              <a:rPr lang="en-US" sz="2400" dirty="0">
                <a:latin typeface="Courier New"/>
                <a:cs typeface="Courier New"/>
              </a:rPr>
              <a:t>    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cs typeface="Courier New"/>
              </a:rPr>
              <a:t>cv_signal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(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cs typeface="Courier New"/>
              </a:rPr>
              <a:t>notEmpty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cs typeface="Courier New"/>
              </a:rPr>
              <a:t>mutex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);</a:t>
            </a:r>
          </a:p>
          <a:p>
            <a:r>
              <a:rPr lang="en-US" sz="2400" dirty="0">
                <a:latin typeface="Courier New"/>
                <a:cs typeface="Courier New"/>
              </a:rPr>
              <a:t>   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lock_release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(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mutex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);</a:t>
            </a:r>
          </a:p>
          <a:p>
            <a:r>
              <a:rPr lang="en-US" sz="240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AF0118-4E30-684D-8564-443B8B3630C4}"/>
              </a:ext>
            </a:extLst>
          </p:cNvPr>
          <p:cNvSpPr/>
          <p:nvPr/>
        </p:nvSpPr>
        <p:spPr>
          <a:xfrm>
            <a:off x="6400800" y="1073248"/>
            <a:ext cx="5562600" cy="5509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Courier New"/>
                <a:cs typeface="Courier New"/>
              </a:rPr>
              <a:t>void producer(char c) {</a:t>
            </a:r>
          </a:p>
          <a:p>
            <a:r>
              <a:rPr lang="en-US" sz="2200" dirty="0">
                <a:latin typeface="Courier New"/>
                <a:cs typeface="Courier New"/>
              </a:rPr>
              <a:t>    </a:t>
            </a:r>
            <a:r>
              <a:rPr lang="en-US" sz="2200" dirty="0" err="1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lock_acquire</a:t>
            </a:r>
            <a:r>
              <a:rPr lang="en-US" sz="22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(</a:t>
            </a:r>
            <a:r>
              <a:rPr lang="en-US" sz="2200" dirty="0" err="1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mutex</a:t>
            </a:r>
            <a:r>
              <a:rPr lang="en-US" sz="22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);</a:t>
            </a:r>
          </a:p>
          <a:p>
            <a:r>
              <a:rPr lang="en-US" sz="2200" dirty="0">
                <a:latin typeface="Courier New"/>
                <a:cs typeface="Courier New"/>
              </a:rPr>
              <a:t>    </a:t>
            </a:r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while (count == SIZE) </a:t>
            </a:r>
          </a:p>
          <a:p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    {</a:t>
            </a:r>
          </a:p>
          <a:p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        </a:t>
            </a:r>
            <a:r>
              <a:rPr lang="en-US" sz="2200" dirty="0" err="1">
                <a:solidFill>
                  <a:srgbClr val="FF0000"/>
                </a:solidFill>
                <a:latin typeface="Courier New"/>
                <a:cs typeface="Courier New"/>
              </a:rPr>
              <a:t>lock_release</a:t>
            </a:r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(</a:t>
            </a:r>
            <a:r>
              <a:rPr lang="en-US" sz="2200" dirty="0" err="1">
                <a:solidFill>
                  <a:srgbClr val="FF0000"/>
                </a:solidFill>
                <a:latin typeface="Courier New"/>
                <a:cs typeface="Courier New"/>
              </a:rPr>
              <a:t>mutex</a:t>
            </a:r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);</a:t>
            </a:r>
          </a:p>
          <a:p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        </a:t>
            </a:r>
            <a:r>
              <a:rPr lang="en-US" sz="2200" dirty="0" err="1">
                <a:solidFill>
                  <a:srgbClr val="FF0000"/>
                </a:solidFill>
                <a:latin typeface="Courier New"/>
                <a:cs typeface="Courier New"/>
              </a:rPr>
              <a:t>lock_acquire</a:t>
            </a:r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(</a:t>
            </a:r>
            <a:r>
              <a:rPr lang="en-US" sz="2200" dirty="0" err="1">
                <a:solidFill>
                  <a:srgbClr val="FF0000"/>
                </a:solidFill>
                <a:latin typeface="Courier New"/>
                <a:cs typeface="Courier New"/>
              </a:rPr>
              <a:t>mutex</a:t>
            </a:r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);</a:t>
            </a:r>
          </a:p>
          <a:p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    }</a:t>
            </a:r>
          </a:p>
          <a:p>
            <a:r>
              <a:rPr lang="en-US" sz="2200" dirty="0">
                <a:latin typeface="Courier New"/>
                <a:cs typeface="Courier New"/>
              </a:rPr>
              <a:t>    count++;</a:t>
            </a:r>
          </a:p>
          <a:p>
            <a:r>
              <a:rPr lang="en-US" sz="2200" dirty="0">
                <a:latin typeface="Courier New"/>
                <a:cs typeface="Courier New"/>
              </a:rPr>
              <a:t>    buffer[head] = c;</a:t>
            </a:r>
          </a:p>
          <a:p>
            <a:r>
              <a:rPr lang="en-US" sz="2200" dirty="0">
                <a:latin typeface="Courier New"/>
                <a:cs typeface="Courier New"/>
              </a:rPr>
              <a:t>    head++;</a:t>
            </a:r>
          </a:p>
          <a:p>
            <a:r>
              <a:rPr lang="en-US" sz="2200" dirty="0">
                <a:latin typeface="Courier New"/>
                <a:cs typeface="Courier New"/>
              </a:rPr>
              <a:t>    if (head == SIZE) </a:t>
            </a:r>
          </a:p>
          <a:p>
            <a:r>
              <a:rPr lang="en-US" sz="2200" dirty="0">
                <a:latin typeface="Courier New"/>
                <a:cs typeface="Courier New"/>
              </a:rPr>
              <a:t>    {</a:t>
            </a:r>
          </a:p>
          <a:p>
            <a:r>
              <a:rPr lang="en-US" sz="2200" dirty="0">
                <a:latin typeface="Courier New"/>
                <a:cs typeface="Courier New"/>
              </a:rPr>
              <a:t>        head = 0;</a:t>
            </a:r>
          </a:p>
          <a:p>
            <a:r>
              <a:rPr lang="en-US" sz="2200" dirty="0">
                <a:latin typeface="Courier New"/>
                <a:cs typeface="Courier New"/>
              </a:rPr>
              <a:t>    }</a:t>
            </a:r>
          </a:p>
          <a:p>
            <a:r>
              <a:rPr lang="en-US" sz="2200" dirty="0">
                <a:latin typeface="Courier New"/>
                <a:cs typeface="Courier New"/>
              </a:rPr>
              <a:t>    </a:t>
            </a:r>
            <a:r>
              <a:rPr lang="en-US" sz="2200" dirty="0" err="1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lock_release</a:t>
            </a:r>
            <a:r>
              <a:rPr lang="en-US" sz="22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(</a:t>
            </a:r>
            <a:r>
              <a:rPr lang="en-US" sz="2200" dirty="0" err="1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mutex</a:t>
            </a:r>
            <a:r>
              <a:rPr lang="en-US" sz="22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);</a:t>
            </a:r>
          </a:p>
          <a:p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31933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>
          <a:xfrm>
            <a:off x="1600200" y="152400"/>
            <a:ext cx="8991600" cy="990600"/>
          </a:xfrm>
        </p:spPr>
        <p:txBody>
          <a:bodyPr/>
          <a:lstStyle/>
          <a:p>
            <a:r>
              <a:rPr lang="en-US" dirty="0">
                <a:latin typeface="Calibri" charset="0"/>
                <a:cs typeface="Calibri" charset="0"/>
              </a:rPr>
              <a:t>Condition Variables</a:t>
            </a:r>
          </a:p>
        </p:txBody>
      </p:sp>
      <p:sp>
        <p:nvSpPr>
          <p:cNvPr id="28674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1752600" y="6477000"/>
            <a:ext cx="1219200" cy="47625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1B83CF5-451D-2748-9708-DEE764A0CAAA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6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6800" y="1524000"/>
            <a:ext cx="8552329" cy="4343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95600" y="6248400"/>
            <a:ext cx="640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/>
                <a:cs typeface="Calibri"/>
              </a:rPr>
              <a:t>Reference: http://</a:t>
            </a:r>
            <a:r>
              <a:rPr lang="en-US" sz="1600" dirty="0" err="1">
                <a:latin typeface="Calibri"/>
                <a:cs typeface="Calibri"/>
              </a:rPr>
              <a:t>blog.csdn.net</a:t>
            </a:r>
            <a:r>
              <a:rPr lang="en-US" sz="1600" dirty="0">
                <a:latin typeface="Calibri"/>
                <a:cs typeface="Calibri"/>
              </a:rPr>
              <a:t>/</a:t>
            </a:r>
            <a:r>
              <a:rPr lang="en-US" sz="1600" dirty="0" err="1">
                <a:latin typeface="Calibri"/>
                <a:cs typeface="Calibri"/>
              </a:rPr>
              <a:t>imyfriend</a:t>
            </a:r>
            <a:r>
              <a:rPr lang="en-US" sz="1600" dirty="0">
                <a:latin typeface="Calibri"/>
                <a:cs typeface="Calibri"/>
              </a:rPr>
              <a:t>/article/details/7590547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DB46-2D73-4642-BEF8-4FD9A2FCDDC8}"/>
              </a:ext>
            </a:extLst>
          </p:cNvPr>
          <p:cNvSpPr/>
          <p:nvPr/>
        </p:nvSpPr>
        <p:spPr>
          <a:xfrm>
            <a:off x="5943600" y="1064211"/>
            <a:ext cx="6477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/>
                <a:cs typeface="Courier New"/>
              </a:rPr>
              <a:t>void producer(char c) {</a:t>
            </a:r>
          </a:p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   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lock_acquire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(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mutex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);</a:t>
            </a:r>
          </a:p>
          <a:p>
            <a:r>
              <a:rPr lang="en-US" sz="2400" dirty="0">
                <a:latin typeface="Courier New"/>
                <a:cs typeface="Courier New"/>
              </a:rPr>
              <a:t>    while (count == SIZE) {</a:t>
            </a:r>
          </a:p>
          <a:p>
            <a:r>
              <a:rPr lang="en-US" sz="2400" dirty="0">
                <a:latin typeface="Courier New"/>
                <a:cs typeface="Courier New"/>
              </a:rPr>
              <a:t>        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cs typeface="Courier New"/>
              </a:rPr>
              <a:t>cv_wait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(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cs typeface="Courier New"/>
              </a:rPr>
              <a:t>notFull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cs typeface="Courier New"/>
              </a:rPr>
              <a:t>mutex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);</a:t>
            </a:r>
          </a:p>
          <a:p>
            <a:r>
              <a:rPr lang="en-US" sz="2400" dirty="0">
                <a:latin typeface="Courier New"/>
                <a:cs typeface="Courier New"/>
              </a:rPr>
              <a:t>    }</a:t>
            </a:r>
          </a:p>
          <a:p>
            <a:r>
              <a:rPr lang="en-US" sz="2400" dirty="0">
                <a:latin typeface="Courier New"/>
                <a:cs typeface="Courier New"/>
              </a:rPr>
              <a:t>    count++;</a:t>
            </a:r>
          </a:p>
          <a:p>
            <a:r>
              <a:rPr lang="en-US" sz="2400" dirty="0">
                <a:latin typeface="Courier New"/>
                <a:cs typeface="Courier New"/>
              </a:rPr>
              <a:t>    buffer[head] = c;</a:t>
            </a:r>
          </a:p>
          <a:p>
            <a:r>
              <a:rPr lang="en-US" sz="2400" dirty="0">
                <a:latin typeface="Courier New"/>
                <a:cs typeface="Courier New"/>
              </a:rPr>
              <a:t>    head++;</a:t>
            </a:r>
          </a:p>
          <a:p>
            <a:r>
              <a:rPr lang="en-US" sz="2400" dirty="0">
                <a:latin typeface="Courier New"/>
                <a:cs typeface="Courier New"/>
              </a:rPr>
              <a:t>    if (head == SIZE) {</a:t>
            </a:r>
          </a:p>
          <a:p>
            <a:r>
              <a:rPr lang="en-US" sz="2400" dirty="0">
                <a:latin typeface="Courier New"/>
                <a:cs typeface="Courier New"/>
              </a:rPr>
              <a:t>        head = 0;</a:t>
            </a:r>
          </a:p>
          <a:p>
            <a:r>
              <a:rPr lang="en-US" sz="2400" dirty="0">
                <a:latin typeface="Courier New"/>
                <a:cs typeface="Courier New"/>
              </a:rPr>
              <a:t>    }</a:t>
            </a:r>
          </a:p>
          <a:p>
            <a:r>
              <a:rPr lang="en-US" sz="2400" dirty="0">
                <a:latin typeface="Courier New"/>
                <a:cs typeface="Courier New"/>
              </a:rPr>
              <a:t>    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cs typeface="Courier New"/>
              </a:rPr>
              <a:t>cv_signal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(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cs typeface="Courier New"/>
              </a:rPr>
              <a:t>notEmpty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cs typeface="Courier New"/>
              </a:rPr>
              <a:t>mutex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);</a:t>
            </a:r>
          </a:p>
          <a:p>
            <a:r>
              <a:rPr lang="en-US" sz="2400" dirty="0">
                <a:latin typeface="Courier New"/>
                <a:cs typeface="Courier New"/>
              </a:rPr>
              <a:t>   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lock_release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(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mutex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);</a:t>
            </a:r>
          </a:p>
          <a:p>
            <a:r>
              <a:rPr lang="en-US" sz="24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65899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038"/>
            <a:ext cx="11658600" cy="792162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  <a:latin typeface="Calibri"/>
                <a:cs typeface="Calibri"/>
              </a:rPr>
              <a:t>Exercise 5. </a:t>
            </a:r>
            <a:r>
              <a:rPr lang="en-US" sz="3000" dirty="0">
                <a:latin typeface="Calibri"/>
                <a:cs typeface="Calibri"/>
              </a:rPr>
              <a:t>Please complete the consumer code using condition variables.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52600" y="6477000"/>
            <a:ext cx="1219200" cy="476250"/>
          </a:xfrm>
        </p:spPr>
        <p:txBody>
          <a:bodyPr/>
          <a:lstStyle/>
          <a:p>
            <a:fld id="{211DD708-9C6C-BC4A-8ACC-1131D652BA9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18200" y="700783"/>
            <a:ext cx="6248400" cy="6001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/>
                <a:cs typeface="Courier New"/>
              </a:rPr>
              <a:t>char consumer() {</a:t>
            </a:r>
          </a:p>
          <a:p>
            <a:r>
              <a:rPr lang="en-US" sz="2400" dirty="0">
                <a:latin typeface="Courier New"/>
                <a:cs typeface="Courier New"/>
              </a:rPr>
              <a:t>    char c;</a:t>
            </a:r>
          </a:p>
          <a:p>
            <a:r>
              <a:rPr lang="en-US" sz="2400" dirty="0">
                <a:latin typeface="Courier New"/>
                <a:cs typeface="Courier New"/>
              </a:rPr>
              <a:t>    </a:t>
            </a:r>
            <a:r>
              <a:rPr lang="en-US" sz="2400" dirty="0" err="1">
                <a:solidFill>
                  <a:srgbClr val="008000"/>
                </a:solidFill>
                <a:latin typeface="Courier New"/>
                <a:cs typeface="Courier New"/>
              </a:rPr>
              <a:t>lock_acquire</a:t>
            </a:r>
            <a:r>
              <a:rPr lang="en-US" sz="2400" dirty="0">
                <a:solidFill>
                  <a:srgbClr val="008000"/>
                </a:solidFill>
                <a:latin typeface="Courier New"/>
                <a:cs typeface="Courier New"/>
              </a:rPr>
              <a:t>(</a:t>
            </a:r>
            <a:r>
              <a:rPr lang="en-US" sz="2400" dirty="0" err="1">
                <a:solidFill>
                  <a:srgbClr val="008000"/>
                </a:solidFill>
                <a:latin typeface="Courier New"/>
                <a:cs typeface="Courier New"/>
              </a:rPr>
              <a:t>mutex</a:t>
            </a:r>
            <a:r>
              <a:rPr lang="en-US" sz="2400" dirty="0">
                <a:solidFill>
                  <a:srgbClr val="008000"/>
                </a:solidFill>
                <a:latin typeface="Courier New"/>
                <a:cs typeface="Courier New"/>
              </a:rPr>
              <a:t>);</a:t>
            </a:r>
          </a:p>
          <a:p>
            <a:r>
              <a:rPr lang="en-US" sz="2400" dirty="0">
                <a:latin typeface="Courier New"/>
                <a:cs typeface="Courier New"/>
              </a:rPr>
              <a:t>    while (count == 0) {</a:t>
            </a:r>
          </a:p>
          <a:p>
            <a:r>
              <a:rPr lang="en-US" sz="2400" dirty="0">
                <a:latin typeface="Courier New"/>
                <a:cs typeface="Courier New"/>
              </a:rPr>
              <a:t>        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cs typeface="Courier New"/>
              </a:rPr>
              <a:t>cv_wait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(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cs typeface="Courier New"/>
              </a:rPr>
              <a:t>notEmpty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cs typeface="Courier New"/>
              </a:rPr>
              <a:t>mutex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);</a:t>
            </a:r>
          </a:p>
          <a:p>
            <a:r>
              <a:rPr lang="en-US" sz="2400" dirty="0">
                <a:latin typeface="Courier New"/>
                <a:cs typeface="Courier New"/>
              </a:rPr>
              <a:t>    }</a:t>
            </a:r>
          </a:p>
          <a:p>
            <a:r>
              <a:rPr lang="en-US" sz="2400" dirty="0">
                <a:latin typeface="Courier New"/>
                <a:cs typeface="Courier New"/>
              </a:rPr>
              <a:t>    count--;</a:t>
            </a:r>
          </a:p>
          <a:p>
            <a:r>
              <a:rPr lang="en-US" sz="2400" dirty="0">
                <a:latin typeface="Courier New"/>
                <a:cs typeface="Courier New"/>
              </a:rPr>
              <a:t>    c = buffer[tail];</a:t>
            </a:r>
          </a:p>
          <a:p>
            <a:r>
              <a:rPr lang="en-US" sz="2400" dirty="0">
                <a:latin typeface="Courier New"/>
                <a:cs typeface="Courier New"/>
              </a:rPr>
              <a:t>    tail++;</a:t>
            </a:r>
          </a:p>
          <a:p>
            <a:r>
              <a:rPr lang="en-US" sz="2400" dirty="0">
                <a:latin typeface="Courier New"/>
                <a:cs typeface="Courier New"/>
              </a:rPr>
              <a:t>    if (tail == SIZE) {</a:t>
            </a:r>
          </a:p>
          <a:p>
            <a:r>
              <a:rPr lang="en-US" sz="2400" dirty="0">
                <a:latin typeface="Courier New"/>
                <a:cs typeface="Courier New"/>
              </a:rPr>
              <a:t>        tail = 0;</a:t>
            </a:r>
          </a:p>
          <a:p>
            <a:r>
              <a:rPr lang="en-US" sz="2400" dirty="0">
                <a:latin typeface="Courier New"/>
                <a:cs typeface="Courier New"/>
              </a:rPr>
              <a:t>    }</a:t>
            </a:r>
          </a:p>
          <a:p>
            <a:r>
              <a:rPr lang="en-US" sz="2400" dirty="0">
                <a:latin typeface="Courier New"/>
                <a:cs typeface="Courier New"/>
              </a:rPr>
              <a:t>    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cs typeface="Courier New"/>
              </a:rPr>
              <a:t>cv_signal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(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cs typeface="Courier New"/>
              </a:rPr>
              <a:t>notFull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cs typeface="Courier New"/>
              </a:rPr>
              <a:t>mutex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);</a:t>
            </a:r>
          </a:p>
          <a:p>
            <a:r>
              <a:rPr lang="en-US" sz="2400" dirty="0">
                <a:latin typeface="Courier New"/>
                <a:cs typeface="Courier New"/>
              </a:rPr>
              <a:t>    </a:t>
            </a:r>
            <a:r>
              <a:rPr lang="en-US" sz="2400" dirty="0" err="1">
                <a:solidFill>
                  <a:srgbClr val="008000"/>
                </a:solidFill>
                <a:latin typeface="Courier New"/>
                <a:cs typeface="Courier New"/>
              </a:rPr>
              <a:t>lock_release</a:t>
            </a:r>
            <a:r>
              <a:rPr lang="en-US" sz="2400" dirty="0">
                <a:solidFill>
                  <a:srgbClr val="008000"/>
                </a:solidFill>
                <a:latin typeface="Courier New"/>
                <a:cs typeface="Courier New"/>
              </a:rPr>
              <a:t>(</a:t>
            </a:r>
            <a:r>
              <a:rPr lang="en-US" sz="2400" dirty="0" err="1">
                <a:solidFill>
                  <a:srgbClr val="008000"/>
                </a:solidFill>
                <a:latin typeface="Courier New"/>
                <a:cs typeface="Courier New"/>
              </a:rPr>
              <a:t>mutex</a:t>
            </a:r>
            <a:r>
              <a:rPr lang="en-US" sz="2400" dirty="0">
                <a:solidFill>
                  <a:srgbClr val="008000"/>
                </a:solidFill>
                <a:latin typeface="Courier New"/>
                <a:cs typeface="Courier New"/>
              </a:rPr>
              <a:t>);</a:t>
            </a:r>
          </a:p>
          <a:p>
            <a:r>
              <a:rPr lang="en-US" sz="2400" dirty="0">
                <a:latin typeface="Courier New"/>
                <a:cs typeface="Courier New"/>
              </a:rPr>
              <a:t>    return c;</a:t>
            </a:r>
          </a:p>
          <a:p>
            <a:r>
              <a:rPr lang="en-US" sz="240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880298"/>
            <a:ext cx="62484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/>
                <a:cs typeface="Courier New"/>
              </a:rPr>
              <a:t>void producer(char c) {</a:t>
            </a:r>
          </a:p>
          <a:p>
            <a:r>
              <a:rPr lang="en-US" sz="2400" dirty="0">
                <a:latin typeface="Courier New"/>
                <a:cs typeface="Courier New"/>
              </a:rPr>
              <a:t>    </a:t>
            </a:r>
            <a:r>
              <a:rPr lang="en-US" sz="2400" dirty="0" err="1">
                <a:solidFill>
                  <a:srgbClr val="008000"/>
                </a:solidFill>
                <a:latin typeface="Courier New"/>
                <a:cs typeface="Courier New"/>
              </a:rPr>
              <a:t>lock_acquire</a:t>
            </a:r>
            <a:r>
              <a:rPr lang="en-US" sz="2400" dirty="0">
                <a:solidFill>
                  <a:srgbClr val="008000"/>
                </a:solidFill>
                <a:latin typeface="Courier New"/>
                <a:cs typeface="Courier New"/>
              </a:rPr>
              <a:t>(</a:t>
            </a:r>
            <a:r>
              <a:rPr lang="en-US" sz="2400" dirty="0" err="1">
                <a:solidFill>
                  <a:srgbClr val="008000"/>
                </a:solidFill>
                <a:latin typeface="Courier New"/>
                <a:cs typeface="Courier New"/>
              </a:rPr>
              <a:t>mutex</a:t>
            </a:r>
            <a:r>
              <a:rPr lang="en-US" sz="2400" dirty="0">
                <a:solidFill>
                  <a:srgbClr val="008000"/>
                </a:solidFill>
                <a:latin typeface="Courier New"/>
                <a:cs typeface="Courier New"/>
              </a:rPr>
              <a:t>);</a:t>
            </a:r>
          </a:p>
          <a:p>
            <a:r>
              <a:rPr lang="en-US" sz="2400" dirty="0">
                <a:latin typeface="Courier New"/>
                <a:cs typeface="Courier New"/>
              </a:rPr>
              <a:t>    while (count == SIZE) {</a:t>
            </a:r>
          </a:p>
          <a:p>
            <a:r>
              <a:rPr lang="en-US" sz="2400" dirty="0">
                <a:latin typeface="Courier New"/>
                <a:cs typeface="Courier New"/>
              </a:rPr>
              <a:t>        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cs typeface="Courier New"/>
              </a:rPr>
              <a:t>cv_wait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(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cs typeface="Courier New"/>
              </a:rPr>
              <a:t>notFull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cs typeface="Courier New"/>
              </a:rPr>
              <a:t>mutex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);</a:t>
            </a:r>
          </a:p>
          <a:p>
            <a:r>
              <a:rPr lang="en-US" sz="2400" dirty="0">
                <a:latin typeface="Courier New"/>
                <a:cs typeface="Courier New"/>
              </a:rPr>
              <a:t>    }</a:t>
            </a:r>
          </a:p>
          <a:p>
            <a:r>
              <a:rPr lang="en-US" sz="2400" dirty="0">
                <a:latin typeface="Courier New"/>
                <a:cs typeface="Courier New"/>
              </a:rPr>
              <a:t>    count++;</a:t>
            </a:r>
          </a:p>
          <a:p>
            <a:r>
              <a:rPr lang="en-US" sz="2400" dirty="0">
                <a:latin typeface="Courier New"/>
                <a:cs typeface="Courier New"/>
              </a:rPr>
              <a:t>    buffer[head] = c;</a:t>
            </a:r>
          </a:p>
          <a:p>
            <a:r>
              <a:rPr lang="en-US" sz="2400" dirty="0">
                <a:latin typeface="Courier New"/>
                <a:cs typeface="Courier New"/>
              </a:rPr>
              <a:t>    head++;</a:t>
            </a:r>
          </a:p>
          <a:p>
            <a:r>
              <a:rPr lang="en-US" sz="2400" dirty="0">
                <a:latin typeface="Courier New"/>
                <a:cs typeface="Courier New"/>
              </a:rPr>
              <a:t>    if (head == SIZE) {</a:t>
            </a:r>
          </a:p>
          <a:p>
            <a:r>
              <a:rPr lang="en-US" sz="2400" dirty="0">
                <a:latin typeface="Courier New"/>
                <a:cs typeface="Courier New"/>
              </a:rPr>
              <a:t>        head = 0;</a:t>
            </a:r>
          </a:p>
          <a:p>
            <a:r>
              <a:rPr lang="en-US" sz="2400" dirty="0">
                <a:latin typeface="Courier New"/>
                <a:cs typeface="Courier New"/>
              </a:rPr>
              <a:t>    }</a:t>
            </a:r>
          </a:p>
          <a:p>
            <a:r>
              <a:rPr lang="en-US" sz="2400" dirty="0">
                <a:latin typeface="Courier New"/>
                <a:cs typeface="Courier New"/>
              </a:rPr>
              <a:t>    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cs typeface="Courier New"/>
              </a:rPr>
              <a:t>cv_signal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(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cs typeface="Courier New"/>
              </a:rPr>
              <a:t>notEmpty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cs typeface="Courier New"/>
              </a:rPr>
              <a:t>mutex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);</a:t>
            </a:r>
          </a:p>
          <a:p>
            <a:r>
              <a:rPr lang="en-US" sz="2400" dirty="0">
                <a:latin typeface="Courier New"/>
                <a:cs typeface="Courier New"/>
              </a:rPr>
              <a:t>    </a:t>
            </a:r>
            <a:r>
              <a:rPr lang="en-US" sz="2400" dirty="0" err="1">
                <a:solidFill>
                  <a:srgbClr val="008000"/>
                </a:solidFill>
                <a:latin typeface="Courier New"/>
                <a:cs typeface="Courier New"/>
              </a:rPr>
              <a:t>lock_release</a:t>
            </a:r>
            <a:r>
              <a:rPr lang="en-US" sz="2400" dirty="0">
                <a:solidFill>
                  <a:srgbClr val="008000"/>
                </a:solidFill>
                <a:latin typeface="Courier New"/>
                <a:cs typeface="Courier New"/>
              </a:rPr>
              <a:t>(</a:t>
            </a:r>
            <a:r>
              <a:rPr lang="en-US" sz="2400" dirty="0" err="1">
                <a:solidFill>
                  <a:srgbClr val="008000"/>
                </a:solidFill>
                <a:latin typeface="Courier New"/>
                <a:cs typeface="Courier New"/>
              </a:rPr>
              <a:t>mutex</a:t>
            </a:r>
            <a:r>
              <a:rPr lang="en-US" sz="2400" dirty="0">
                <a:solidFill>
                  <a:srgbClr val="008000"/>
                </a:solidFill>
                <a:latin typeface="Courier New"/>
                <a:cs typeface="Courier New"/>
              </a:rPr>
              <a:t>);</a:t>
            </a:r>
          </a:p>
          <a:p>
            <a:r>
              <a:rPr lang="en-US" sz="240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6495288" y="5178311"/>
            <a:ext cx="5163312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175500" y="2286000"/>
            <a:ext cx="49403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05600" y="5575126"/>
            <a:ext cx="38862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28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Condition Variables: Data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2"/>
            <a:ext cx="8229600" cy="1676399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Wait until a variable meets a particular condition</a:t>
            </a:r>
          </a:p>
          <a:p>
            <a:r>
              <a:rPr lang="en-US" dirty="0">
                <a:latin typeface="Calibri"/>
                <a:cs typeface="Calibri"/>
              </a:rPr>
              <a:t>There is no actual variable in the CV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DD708-9C6C-BC4A-8ACC-1131D652BA9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14600" y="3581401"/>
            <a:ext cx="6858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ourier New"/>
                <a:cs typeface="Courier New"/>
              </a:rPr>
              <a:t>/* kern/include/</a:t>
            </a:r>
            <a:r>
              <a:rPr lang="en-US" sz="2800" dirty="0" err="1">
                <a:latin typeface="Courier New"/>
                <a:cs typeface="Courier New"/>
              </a:rPr>
              <a:t>synch.h</a:t>
            </a:r>
            <a:r>
              <a:rPr lang="en-US" sz="2800" dirty="0">
                <a:latin typeface="Courier New"/>
                <a:cs typeface="Courier New"/>
              </a:rPr>
              <a:t> */</a:t>
            </a:r>
          </a:p>
          <a:p>
            <a:r>
              <a:rPr lang="en-US" sz="2800" dirty="0" err="1">
                <a:latin typeface="Courier New"/>
                <a:cs typeface="Courier New"/>
              </a:rPr>
              <a:t>struct</a:t>
            </a:r>
            <a:r>
              <a:rPr lang="en-US" sz="2800" dirty="0">
                <a:latin typeface="Courier New"/>
                <a:cs typeface="Courier New"/>
              </a:rPr>
              <a:t> cv {</a:t>
            </a:r>
          </a:p>
          <a:p>
            <a:r>
              <a:rPr lang="en-US" sz="2800" dirty="0">
                <a:latin typeface="Courier New"/>
                <a:cs typeface="Courier New"/>
              </a:rPr>
              <a:t>	char *name;</a:t>
            </a:r>
          </a:p>
          <a:p>
            <a:r>
              <a:rPr lang="en-US" sz="2800" dirty="0">
                <a:latin typeface="Courier New"/>
                <a:cs typeface="Courier New"/>
              </a:rPr>
              <a:t>	// add what you need here</a:t>
            </a:r>
          </a:p>
          <a:p>
            <a:r>
              <a:rPr lang="en-US" sz="2800" dirty="0">
                <a:latin typeface="Courier New"/>
                <a:cs typeface="Courier New"/>
              </a:rPr>
              <a:t>};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00400" y="5133621"/>
            <a:ext cx="5943600" cy="76200"/>
          </a:xfrm>
          <a:prstGeom prst="line">
            <a:avLst/>
          </a:prstGeom>
          <a:ln>
            <a:solidFill>
              <a:srgbClr val="FF33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13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838200"/>
          </a:xfrm>
        </p:spPr>
        <p:txBody>
          <a:bodyPr/>
          <a:lstStyle/>
          <a:p>
            <a:r>
              <a:rPr lang="en-US" sz="3600" dirty="0">
                <a:latin typeface="Calibri"/>
                <a:cs typeface="Calibri"/>
              </a:rPr>
              <a:t>How to implement </a:t>
            </a:r>
            <a:r>
              <a:rPr 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cv_wait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3600" dirty="0">
                <a:latin typeface="Calibri"/>
                <a:cs typeface="Calibri"/>
              </a:rPr>
              <a:t>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763000" y="6156186"/>
            <a:ext cx="533400" cy="476250"/>
          </a:xfrm>
        </p:spPr>
        <p:txBody>
          <a:bodyPr/>
          <a:lstStyle/>
          <a:p>
            <a:fld id="{211DD708-9C6C-BC4A-8ACC-1131D652BA9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57300" y="984504"/>
            <a:ext cx="96774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/>
                <a:cs typeface="Courier New"/>
              </a:rPr>
              <a:t>void </a:t>
            </a:r>
            <a:r>
              <a:rPr lang="en-US" sz="2400" dirty="0" err="1">
                <a:latin typeface="Courier New"/>
                <a:cs typeface="Courier New"/>
              </a:rPr>
              <a:t>cv_wait</a:t>
            </a:r>
            <a:r>
              <a:rPr lang="en-US" sz="2400" dirty="0">
                <a:latin typeface="Courier New"/>
                <a:cs typeface="Courier New"/>
              </a:rPr>
              <a:t>(</a:t>
            </a:r>
            <a:r>
              <a:rPr lang="en-US" sz="2400" dirty="0" err="1">
                <a:latin typeface="Courier New"/>
                <a:cs typeface="Courier New"/>
              </a:rPr>
              <a:t>struct</a:t>
            </a:r>
            <a:r>
              <a:rPr lang="en-US" sz="2400" dirty="0">
                <a:latin typeface="Courier New"/>
                <a:cs typeface="Courier New"/>
              </a:rPr>
              <a:t> cv *cv, </a:t>
            </a:r>
            <a:r>
              <a:rPr lang="en-US" sz="2400" dirty="0" err="1">
                <a:latin typeface="Courier New"/>
                <a:cs typeface="Courier New"/>
              </a:rPr>
              <a:t>struct</a:t>
            </a:r>
            <a:r>
              <a:rPr lang="en-US" sz="2400" dirty="0">
                <a:latin typeface="Courier New"/>
                <a:cs typeface="Courier New"/>
              </a:rPr>
              <a:t> lock *lock) {</a:t>
            </a:r>
          </a:p>
          <a:p>
            <a:endParaRPr lang="en-US" sz="2400" dirty="0">
              <a:latin typeface="Courier New"/>
              <a:cs typeface="Courier New"/>
            </a:endParaRPr>
          </a:p>
          <a:p>
            <a:r>
              <a:rPr lang="en-US" sz="2400" dirty="0">
                <a:latin typeface="Courier New"/>
                <a:cs typeface="Courier New"/>
              </a:rPr>
              <a:t>    use assert to check input cv and lock;</a:t>
            </a:r>
          </a:p>
          <a:p>
            <a:r>
              <a:rPr lang="en-US" sz="2400" dirty="0">
                <a:latin typeface="Courier New"/>
                <a:cs typeface="Courier New"/>
              </a:rPr>
              <a:t>    turn off interrupts;</a:t>
            </a:r>
          </a:p>
          <a:p>
            <a:endParaRPr lang="en-US" sz="2400" dirty="0">
              <a:latin typeface="Courier New"/>
              <a:cs typeface="Courier New"/>
            </a:endParaRPr>
          </a:p>
          <a:p>
            <a:r>
              <a:rPr lang="en-US" sz="2400" dirty="0">
                <a:latin typeface="Courier New"/>
                <a:cs typeface="Courier New"/>
              </a:rPr>
              <a:t>    release the lock;</a:t>
            </a:r>
          </a:p>
          <a:p>
            <a:r>
              <a:rPr lang="en-US" sz="2400" dirty="0">
                <a:latin typeface="Courier New"/>
                <a:cs typeface="Courier New"/>
              </a:rPr>
              <a:t>    </a:t>
            </a:r>
          </a:p>
          <a:p>
            <a:r>
              <a:rPr lang="en-US" sz="2400" b="1" dirty="0">
                <a:solidFill>
                  <a:srgbClr val="FF0000"/>
                </a:solidFill>
                <a:latin typeface="Courier New"/>
                <a:cs typeface="Courier New"/>
              </a:rPr>
              <a:t>    /*Question: </a:t>
            </a:r>
            <a:r>
              <a:rPr lang="en-US" sz="2400" b="1" dirty="0" err="1">
                <a:solidFill>
                  <a:srgbClr val="FF0000"/>
                </a:solidFill>
                <a:latin typeface="Courier New"/>
                <a:cs typeface="Courier New"/>
              </a:rPr>
              <a:t>thread_sleep</a:t>
            </a:r>
            <a:r>
              <a:rPr lang="en-US" sz="2400" b="1" dirty="0">
                <a:solidFill>
                  <a:srgbClr val="FF0000"/>
                </a:solidFill>
                <a:latin typeface="Courier New"/>
                <a:cs typeface="Courier New"/>
              </a:rPr>
              <a:t>() using cv or lock?*/</a:t>
            </a:r>
          </a:p>
          <a:p>
            <a:r>
              <a:rPr lang="en-US" sz="2400" dirty="0">
                <a:latin typeface="Courier New"/>
                <a:cs typeface="Courier New"/>
              </a:rPr>
              <a:t>    sleep the thread until someone signals cv;</a:t>
            </a:r>
          </a:p>
          <a:p>
            <a:endParaRPr lang="en-US" sz="2400" dirty="0">
              <a:latin typeface="Courier New"/>
              <a:cs typeface="Courier New"/>
            </a:endParaRPr>
          </a:p>
          <a:p>
            <a:r>
              <a:rPr lang="en-US" sz="2400" dirty="0">
                <a:latin typeface="Courier New"/>
                <a:cs typeface="Courier New"/>
              </a:rPr>
              <a:t>    acquire the lock;</a:t>
            </a:r>
          </a:p>
          <a:p>
            <a:r>
              <a:rPr lang="en-US" sz="2400" dirty="0">
                <a:latin typeface="Courier New"/>
                <a:cs typeface="Courier New"/>
              </a:rPr>
              <a:t>    turn on interrupts to the previous level;</a:t>
            </a:r>
          </a:p>
          <a:p>
            <a:r>
              <a:rPr lang="en-US" sz="24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0662505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4148</TotalTime>
  <Words>2168</Words>
  <Application>Microsoft Macintosh PowerPoint</Application>
  <PresentationFormat>Widescreen</PresentationFormat>
  <Paragraphs>453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ＭＳ Ｐゴシック</vt:lpstr>
      <vt:lpstr>ＭＳ Ｐゴシック</vt:lpstr>
      <vt:lpstr>宋体</vt:lpstr>
      <vt:lpstr>宋体</vt:lpstr>
      <vt:lpstr>Arial</vt:lpstr>
      <vt:lpstr>Calibri</vt:lpstr>
      <vt:lpstr>Courier New</vt:lpstr>
      <vt:lpstr>Helvetica</vt:lpstr>
      <vt:lpstr>Monotype Sorts</vt:lpstr>
      <vt:lpstr>Times New Roman</vt:lpstr>
      <vt:lpstr>Custom Design</vt:lpstr>
      <vt:lpstr>PowerPoint Presentation</vt:lpstr>
      <vt:lpstr>COMP 3500  Introduction to Operating Systems  Project 3 – Part 2 (cont.): Condition Variables</vt:lpstr>
      <vt:lpstr>Version 1.0: The Producer/Consumer Problem – No Concurrency Control </vt:lpstr>
      <vt:lpstr>Version 2.0: The Producer/Consumer Problem  Concurrency Control with Busy Waiting </vt:lpstr>
      <vt:lpstr>From Version 2.0: Concurrency Control with Busy Waiting      To Version 3.0: Concurrency Control with Sleeping</vt:lpstr>
      <vt:lpstr>Condition Variables</vt:lpstr>
      <vt:lpstr>Exercise 5. Please complete the consumer code using condition variables.</vt:lpstr>
      <vt:lpstr>Condition Variables: Data Structure</vt:lpstr>
      <vt:lpstr>How to implement cv_wait()? </vt:lpstr>
      <vt:lpstr>How to implement cv_signal()? </vt:lpstr>
      <vt:lpstr>Condition Variables: Sample Usage </vt:lpstr>
      <vt:lpstr>The Producer/Consumer Problem How to use condition variables in OS/161?</vt:lpstr>
      <vt:lpstr>Summary</vt:lpstr>
      <vt:lpstr>COMP 3500  Introduction to Operating Systems  Synchronization: Part 4 (cont.) Classical Synchronization Problems</vt:lpstr>
      <vt:lpstr>The Readers-Writers Problem</vt:lpstr>
      <vt:lpstr>Other Readers-Writers Problems</vt:lpstr>
      <vt:lpstr>Exercise 1: Can you solve the dining-philosopher problem?</vt:lpstr>
      <vt:lpstr>  The structure of Philosopher i</vt:lpstr>
      <vt:lpstr>  Exercise 2: What is the problem with this algorithm?</vt:lpstr>
      <vt:lpstr>Deadlock Handling</vt:lpstr>
      <vt:lpstr>Problems with Semaphores</vt:lpstr>
      <vt:lpstr>Summary</vt:lpstr>
      <vt:lpstr>Pthreads</vt:lpstr>
      <vt:lpstr>PowerPoint Presentation</vt:lpstr>
      <vt:lpstr>Implementing Semaphores Using Pthreads Exercise 3: What is the value item in the following structure? Why we need a lock? </vt:lpstr>
      <vt:lpstr>Implementing wait()</vt:lpstr>
      <vt:lpstr>Implementing signal()</vt:lpstr>
      <vt:lpstr>Thread Synchronization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Xiao Qin</cp:lastModifiedBy>
  <cp:revision>442</cp:revision>
  <dcterms:created xsi:type="dcterms:W3CDTF">2006-08-16T00:00:00Z</dcterms:created>
  <dcterms:modified xsi:type="dcterms:W3CDTF">2018-09-24T14:58:15Z</dcterms:modified>
</cp:coreProperties>
</file>